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7559675" cy="10691813"/>
  <p:notesSz cx="7559675" cy="10691813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67000" y="1749960"/>
            <a:ext cx="6424920" cy="1725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;p7"/>
          <p:cNvPicPr/>
          <p:nvPr/>
        </p:nvPicPr>
        <p:blipFill>
          <a:blip r:embed="rId14"/>
          <a:srcRect l="2950" t="1707" r="2341" b="1917"/>
          <a:stretch/>
        </p:blipFill>
        <p:spPr>
          <a:xfrm>
            <a:off x="120600" y="54360"/>
            <a:ext cx="7430040" cy="105220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920" cy="3721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BE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52280" y="152280"/>
            <a:ext cx="755892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52280" y="129960"/>
            <a:ext cx="7558920" cy="95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endParaRPr lang="fr-BE" sz="1800" b="0" strike="noStrike" spc="-1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741600" y="577800"/>
            <a:ext cx="5999040" cy="1033200"/>
          </a:xfrm>
          <a:prstGeom prst="snip2DiagRect">
            <a:avLst>
              <a:gd name="adj1" fmla="val 0"/>
              <a:gd name="adj2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marL="632520">
              <a:lnSpc>
                <a:spcPct val="100000"/>
              </a:lnSpc>
            </a:pPr>
            <a:r>
              <a:rPr lang="fr-BE" sz="36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fr-BE" sz="3600" b="0" strike="noStrike" spc="-1">
                <a:solidFill>
                  <a:srgbClr val="000000"/>
                </a:solidFill>
                <a:latin typeface="KG Chasing Cars"/>
                <a:ea typeface="Arial"/>
              </a:rPr>
              <a:t>Mathématiques </a:t>
            </a:r>
            <a:r>
              <a:rPr lang="fr-BE" sz="2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fr-BE" sz="2400" b="0" strike="noStrike" spc="-1">
              <a:latin typeface="Arial"/>
            </a:endParaRPr>
          </a:p>
          <a:p>
            <a:pPr marL="632520">
              <a:lnSpc>
                <a:spcPct val="100000"/>
              </a:lnSpc>
            </a:pPr>
            <a:r>
              <a:rPr lang="fr-BE" sz="3600" b="0" strike="noStrike" spc="-1">
                <a:solidFill>
                  <a:srgbClr val="000000"/>
                </a:solidFill>
                <a:latin typeface="KG Chasing Cars"/>
                <a:ea typeface="Arial"/>
              </a:rPr>
              <a:t>Dénombrer de 0 à 5</a:t>
            </a:r>
            <a:endParaRPr lang="fr-BE" sz="3600" b="0" strike="noStrike" spc="-1">
              <a:latin typeface="Arial"/>
            </a:endParaRPr>
          </a:p>
        </p:txBody>
      </p:sp>
      <p:pic>
        <p:nvPicPr>
          <p:cNvPr id="51" name="Google Shape;101;p2"/>
          <p:cNvPicPr/>
          <p:nvPr/>
        </p:nvPicPr>
        <p:blipFill>
          <a:blip r:embed="rId2"/>
          <a:stretch/>
        </p:blipFill>
        <p:spPr>
          <a:xfrm>
            <a:off x="270000" y="546840"/>
            <a:ext cx="1189080" cy="1164240"/>
          </a:xfrm>
          <a:prstGeom prst="rect">
            <a:avLst/>
          </a:prstGeom>
          <a:ln>
            <a:noFill/>
          </a:ln>
        </p:spPr>
      </p:pic>
      <p:sp>
        <p:nvSpPr>
          <p:cNvPr id="52" name="CustomShape 4"/>
          <p:cNvSpPr/>
          <p:nvPr/>
        </p:nvSpPr>
        <p:spPr>
          <a:xfrm>
            <a:off x="174240" y="678600"/>
            <a:ext cx="143172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endParaRPr lang="fr-B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BE" sz="2600" b="0" strike="noStrike" spc="-1">
                <a:solidFill>
                  <a:srgbClr val="000000"/>
                </a:solidFill>
                <a:latin typeface="Cute Notes"/>
                <a:ea typeface="Arial"/>
              </a:rPr>
              <a:t>P1</a:t>
            </a:r>
            <a:endParaRPr lang="fr-BE" sz="2600" b="0" strike="noStrike" spc="-1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564480" y="1847160"/>
            <a:ext cx="3755160" cy="36576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u="sng" strike="noStrike" spc="-1">
                <a:solidFill>
                  <a:srgbClr val="385623"/>
                </a:solidFill>
                <a:uFillTx/>
                <a:latin typeface="KG Always A Good Time"/>
                <a:ea typeface="Arial"/>
              </a:rPr>
              <a:t>Référentiel de mathématiques :</a:t>
            </a:r>
            <a:endParaRPr lang="fr-BE" sz="1800" b="0" strike="noStrike" spc="-1">
              <a:latin typeface="KG Always A Good Time"/>
            </a:endParaRPr>
          </a:p>
        </p:txBody>
      </p:sp>
      <p:sp>
        <p:nvSpPr>
          <p:cNvPr id="54" name="CustomShape 6"/>
          <p:cNvSpPr/>
          <p:nvPr/>
        </p:nvSpPr>
        <p:spPr>
          <a:xfrm>
            <a:off x="551520" y="2334600"/>
            <a:ext cx="656712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latin typeface="123Marker"/>
                <a:ea typeface="Arial"/>
              </a:rPr>
              <a:t>Appréhender le nombre puis la lettre dans tous leurs aspects</a:t>
            </a:r>
            <a:endParaRPr lang="fr-BE" sz="1800" b="0" strike="noStrike" spc="-1">
              <a:latin typeface="123Marker"/>
            </a:endParaRPr>
          </a:p>
        </p:txBody>
      </p:sp>
      <p:graphicFrame>
        <p:nvGraphicFramePr>
          <p:cNvPr id="55" name="Table 7"/>
          <p:cNvGraphicFramePr/>
          <p:nvPr/>
        </p:nvGraphicFramePr>
        <p:xfrm>
          <a:off x="665640" y="2767680"/>
          <a:ext cx="6401520" cy="1097760"/>
        </p:xfrm>
        <a:graphic>
          <a:graphicData uri="http://schemas.openxmlformats.org/drawingml/2006/table">
            <a:tbl>
              <a:tblPr/>
              <a:tblGrid>
                <a:gridCol w="320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2000" b="1" strike="noStrike" spc="-1">
                          <a:solidFill>
                            <a:srgbClr val="FFFFFF"/>
                          </a:solidFill>
                          <a:latin typeface="KG Primary Penmanship"/>
                          <a:ea typeface="Arial"/>
                        </a:rPr>
                        <a:t>Savoir-faire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2000" b="1" strike="noStrike" spc="-1">
                          <a:solidFill>
                            <a:srgbClr val="FFFFFF"/>
                          </a:solidFill>
                          <a:latin typeface="KG Primary Penmanship"/>
                          <a:ea typeface="Arial"/>
                        </a:rPr>
                        <a:t>Attendus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r>
                        <a:rPr lang="fr-BE" sz="2000" b="0" strike="noStrike" spc="-1">
                          <a:latin typeface="KG Primary Penmanship"/>
                        </a:rPr>
                        <a:t>Dénombrer des collections à organiser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strike="noStrike" spc="-1">
                          <a:latin typeface="KG Primary Penmanship"/>
                        </a:rPr>
                        <a:t>Dénombrer des collections et cardinaliser la totalité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Table 8"/>
          <p:cNvGraphicFramePr/>
          <p:nvPr/>
        </p:nvGraphicFramePr>
        <p:xfrm>
          <a:off x="640080" y="3805560"/>
          <a:ext cx="6401520" cy="1097760"/>
        </p:xfrm>
        <a:graphic>
          <a:graphicData uri="http://schemas.openxmlformats.org/drawingml/2006/table">
            <a:tbl>
              <a:tblPr/>
              <a:tblGrid>
                <a:gridCol w="320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2000" b="1" strike="noStrike" spc="-1">
                          <a:solidFill>
                            <a:srgbClr val="FFFFFF"/>
                          </a:solidFill>
                          <a:latin typeface="KG Primary Penmanship"/>
                          <a:ea typeface="Arial"/>
                        </a:rPr>
                        <a:t>Savoirs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2000" b="1" strike="noStrike" spc="-1">
                          <a:solidFill>
                            <a:srgbClr val="FFFFFF"/>
                          </a:solidFill>
                          <a:latin typeface="KG Primary Penmanship"/>
                          <a:ea typeface="Arial"/>
                        </a:rPr>
                        <a:t>Attendus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r>
                        <a:rPr lang="fr-BE" sz="2000" b="0" strike="noStrike" spc="-1">
                          <a:latin typeface="KG Primary Penmanship"/>
                        </a:rPr>
                        <a:t>Des nombres naturels aux nombres rééls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strike="noStrike" spc="-1">
                          <a:latin typeface="KG Primary Penmanship"/>
                        </a:rPr>
                        <a:t>Utiliser des nombres pour communiquer une quantité</a:t>
                      </a:r>
                      <a:endParaRPr lang="fr-B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CustomShape 9"/>
          <p:cNvSpPr/>
          <p:nvPr/>
        </p:nvSpPr>
        <p:spPr>
          <a:xfrm>
            <a:off x="504000" y="5075640"/>
            <a:ext cx="650376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BE" sz="2000" b="0" strike="noStrike" spc="-1">
              <a:latin typeface="KG Primary Penmanship"/>
            </a:endParaRPr>
          </a:p>
          <a:p>
            <a:pPr>
              <a:lnSpc>
                <a:spcPct val="100000"/>
              </a:lnSpc>
            </a:pPr>
            <a:r>
              <a:rPr lang="fr-BE" sz="2000" b="0" strike="noStrike" spc="-1">
                <a:solidFill>
                  <a:srgbClr val="000000"/>
                </a:solidFill>
                <a:latin typeface="KG Primary Penmanship"/>
                <a:ea typeface="Arial"/>
              </a:rPr>
              <a:t>Apprendre à apprendre</a:t>
            </a:r>
            <a:endParaRPr lang="fr-BE" sz="2000" b="0" strike="noStrike" spc="-1">
              <a:latin typeface="KG Primary Penmanship"/>
            </a:endParaRPr>
          </a:p>
        </p:txBody>
      </p:sp>
      <p:sp>
        <p:nvSpPr>
          <p:cNvPr id="58" name="CustomShape 10"/>
          <p:cNvSpPr/>
          <p:nvPr/>
        </p:nvSpPr>
        <p:spPr>
          <a:xfrm>
            <a:off x="614160" y="6322680"/>
            <a:ext cx="650376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fr-BE" sz="2000" b="0" strike="noStrike" spc="-1">
                <a:solidFill>
                  <a:srgbClr val="000000"/>
                </a:solidFill>
                <a:latin typeface="KG Primary Penmanship"/>
                <a:ea typeface="Arial"/>
              </a:rPr>
              <a:t>retrouver toutes les collections d’un même nombre.</a:t>
            </a:r>
            <a:endParaRPr lang="fr-BE" sz="20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fr-BE" sz="2000" b="0" strike="noStrike" spc="-1">
              <a:latin typeface="Arial"/>
            </a:endParaRPr>
          </a:p>
        </p:txBody>
      </p:sp>
      <p:sp>
        <p:nvSpPr>
          <p:cNvPr id="59" name="CustomShape 11"/>
          <p:cNvSpPr/>
          <p:nvPr/>
        </p:nvSpPr>
        <p:spPr>
          <a:xfrm>
            <a:off x="627120" y="7797600"/>
            <a:ext cx="650376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2000" b="0" strike="noStrike" spc="-1">
                <a:solidFill>
                  <a:srgbClr val="000000"/>
                </a:solidFill>
                <a:latin typeface="KG Primary Penmanship"/>
                <a:ea typeface="Arial"/>
              </a:rPr>
              <a:t>Matériel varié : bouchons, billes, dominos, jetons,crayons, cartes à jouer,dés, étiquettes avec les nombres écrits en chiffres… à compléter avec le matériel de la classe.</a:t>
            </a:r>
            <a:endParaRPr lang="fr-BE" sz="2000" b="0" strike="noStrike" spc="-1">
              <a:latin typeface="KG Primary Penmanship"/>
            </a:endParaRPr>
          </a:p>
        </p:txBody>
      </p:sp>
      <p:sp>
        <p:nvSpPr>
          <p:cNvPr id="60" name="CustomShape 12"/>
          <p:cNvSpPr/>
          <p:nvPr/>
        </p:nvSpPr>
        <p:spPr>
          <a:xfrm>
            <a:off x="625680" y="9065880"/>
            <a:ext cx="650376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2000" b="0" strike="noStrike" spc="-1">
                <a:solidFill>
                  <a:srgbClr val="000000"/>
                </a:solidFill>
                <a:latin typeface="KG Primary Penmanship"/>
                <a:ea typeface="Arial"/>
              </a:rPr>
              <a:t>Travail en groupes donc il faut bien les équilibrer.</a:t>
            </a:r>
            <a:endParaRPr lang="fr-BE" sz="2000" b="0" strike="noStrike" spc="-1">
              <a:latin typeface="KG Primary Penmanship"/>
            </a:endParaRPr>
          </a:p>
        </p:txBody>
      </p:sp>
      <p:sp>
        <p:nvSpPr>
          <p:cNvPr id="61" name="CustomShape 13"/>
          <p:cNvSpPr/>
          <p:nvPr/>
        </p:nvSpPr>
        <p:spPr>
          <a:xfrm>
            <a:off x="640080" y="4832640"/>
            <a:ext cx="2364120" cy="63936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u="sng" strike="noStrike" spc="-1">
                <a:solidFill>
                  <a:srgbClr val="385623"/>
                </a:solidFill>
                <a:uFillTx/>
                <a:latin typeface="KG Always A Good Time"/>
                <a:ea typeface="Arial"/>
              </a:rPr>
              <a:t>Visées transversales :</a:t>
            </a:r>
            <a:endParaRPr lang="fr-BE" sz="1800" b="0" strike="noStrike" spc="-1">
              <a:latin typeface="KG Always A Good Time"/>
            </a:endParaRPr>
          </a:p>
        </p:txBody>
      </p:sp>
      <p:sp>
        <p:nvSpPr>
          <p:cNvPr id="62" name="CustomShape 14"/>
          <p:cNvSpPr/>
          <p:nvPr/>
        </p:nvSpPr>
        <p:spPr>
          <a:xfrm>
            <a:off x="715320" y="5987520"/>
            <a:ext cx="4475520" cy="36576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u="sng" strike="noStrike" spc="-1">
                <a:solidFill>
                  <a:srgbClr val="385623"/>
                </a:solidFill>
                <a:uFillTx/>
                <a:latin typeface="KG Always A Good Time"/>
                <a:ea typeface="Arial"/>
              </a:rPr>
              <a:t>Objectifs :</a:t>
            </a:r>
            <a:r>
              <a:rPr lang="fr-BE" sz="1800" b="0" strike="noStrike" spc="-1">
                <a:solidFill>
                  <a:srgbClr val="385623"/>
                </a:solidFill>
                <a:latin typeface="Arial"/>
                <a:ea typeface="Arial"/>
              </a:rPr>
              <a:t> </a:t>
            </a:r>
            <a:r>
              <a:rPr lang="fr-BE" sz="1800" b="0" strike="noStrike" spc="-1">
                <a:solidFill>
                  <a:srgbClr val="000000"/>
                </a:solidFill>
                <a:latin typeface="Arial"/>
                <a:ea typeface="Arial"/>
              </a:rPr>
              <a:t>Les élèves seront capables de 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63" name="CustomShape 15"/>
          <p:cNvSpPr/>
          <p:nvPr/>
        </p:nvSpPr>
        <p:spPr>
          <a:xfrm>
            <a:off x="715320" y="7462440"/>
            <a:ext cx="1240560" cy="36576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u="sng" strike="noStrike" spc="-1">
                <a:solidFill>
                  <a:srgbClr val="385623"/>
                </a:solidFill>
                <a:uFillTx/>
                <a:latin typeface="KG Always A Good Time"/>
                <a:ea typeface="Arial"/>
              </a:rPr>
              <a:t>Matériel :</a:t>
            </a:r>
            <a:endParaRPr lang="fr-BE" sz="1800" b="0" strike="noStrike" spc="-1">
              <a:latin typeface="KG Always A Good Time"/>
            </a:endParaRPr>
          </a:p>
        </p:txBody>
      </p:sp>
      <p:sp>
        <p:nvSpPr>
          <p:cNvPr id="64" name="CustomShape 16"/>
          <p:cNvSpPr/>
          <p:nvPr/>
        </p:nvSpPr>
        <p:spPr>
          <a:xfrm>
            <a:off x="713880" y="8705520"/>
            <a:ext cx="1825560" cy="36576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u="sng" strike="noStrike" spc="-1">
                <a:solidFill>
                  <a:srgbClr val="385623"/>
                </a:solidFill>
                <a:uFillTx/>
                <a:latin typeface="KG Always A Good Time"/>
                <a:ea typeface="Arial"/>
              </a:rPr>
              <a:t>Différenciation :</a:t>
            </a:r>
            <a:endParaRPr lang="fr-BE" sz="1800" b="0" strike="noStrike" spc="-1">
              <a:latin typeface="KG Always A Good Time"/>
            </a:endParaRPr>
          </a:p>
        </p:txBody>
      </p:sp>
      <p:sp>
        <p:nvSpPr>
          <p:cNvPr id="65" name="CustomShape 17"/>
          <p:cNvSpPr/>
          <p:nvPr/>
        </p:nvSpPr>
        <p:spPr>
          <a:xfrm>
            <a:off x="4708440" y="9963360"/>
            <a:ext cx="2411280" cy="2869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>
              <a:lnSpc>
                <a:spcPct val="100000"/>
              </a:lnSpc>
            </a:pPr>
            <a:r>
              <a:rPr lang="fr-BE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ateliers de Pat-in&amp;Moi</a:t>
            </a:r>
            <a:endParaRPr lang="fr-BE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52280" y="152280"/>
            <a:ext cx="755892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"/>
          <p:cNvSpPr/>
          <p:nvPr/>
        </p:nvSpPr>
        <p:spPr>
          <a:xfrm>
            <a:off x="152280" y="129960"/>
            <a:ext cx="7558920" cy="95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endParaRPr lang="fr-BE" sz="1800" b="0" strike="noStrike" spc="-1"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538920" y="2462760"/>
            <a:ext cx="2800080" cy="36576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u="sng" strike="noStrike" spc="-1">
                <a:solidFill>
                  <a:srgbClr val="385623"/>
                </a:solidFill>
                <a:uFillTx/>
                <a:latin typeface="KG Always A Good Time"/>
                <a:ea typeface="Arial"/>
              </a:rPr>
              <a:t>Déroulement de la leçon :</a:t>
            </a:r>
            <a:endParaRPr lang="fr-BE" sz="1800" b="0" strike="noStrike" spc="-1">
              <a:latin typeface="KG Always A Good Time"/>
            </a:endParaRPr>
          </a:p>
        </p:txBody>
      </p:sp>
      <p:graphicFrame>
        <p:nvGraphicFramePr>
          <p:cNvPr id="69" name="Table 4"/>
          <p:cNvGraphicFramePr/>
          <p:nvPr/>
        </p:nvGraphicFramePr>
        <p:xfrm>
          <a:off x="579960" y="2998800"/>
          <a:ext cx="6462720" cy="370440"/>
        </p:xfrm>
        <a:graphic>
          <a:graphicData uri="http://schemas.openxmlformats.org/drawingml/2006/table">
            <a:tbl>
              <a:tblPr/>
              <a:tblGrid>
                <a:gridCol w="646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2000" b="0" strike="noStrike" spc="-1">
                          <a:solidFill>
                            <a:srgbClr val="000000"/>
                          </a:solidFill>
                          <a:latin typeface="KG Primary Penmanship"/>
                          <a:ea typeface="Arial"/>
                        </a:rPr>
                        <a:t>1. Rappel oral de la litanie des nombres de 0 à 5 en comptant avec les doigts.</a:t>
                      </a: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2000" b="0" strike="noStrike" spc="-1">
                          <a:solidFill>
                            <a:srgbClr val="000000"/>
                          </a:solidFill>
                          <a:latin typeface="KG Primary Penmanship"/>
                          <a:ea typeface="Arial"/>
                        </a:rPr>
                        <a:t>2. Répartir les enfants en groupes et leur expliquer la consigne .</a:t>
                      </a: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2000" b="0" strike="noStrike" spc="-1">
                          <a:solidFill>
                            <a:srgbClr val="000000"/>
                          </a:solidFill>
                          <a:latin typeface="KG Primary Penmanship"/>
                          <a:ea typeface="Arial"/>
                        </a:rPr>
                        <a:t>3.Encadrer les groupes lorsque les enfants vont chercher leur matériel.</a:t>
                      </a: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2000" b="0" strike="noStrike" spc="-1">
                          <a:solidFill>
                            <a:srgbClr val="000000"/>
                          </a:solidFill>
                          <a:latin typeface="KG Primary Penmanship"/>
                          <a:ea typeface="Arial"/>
                        </a:rPr>
                        <a:t>4. Quand chaque groupe a trouvé son matériel, ils reviennent à leur place et on passe vérifier avec les autres groupes.</a:t>
                      </a: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2000" b="0" strike="noStrike" spc="-1">
                          <a:solidFill>
                            <a:srgbClr val="000000"/>
                          </a:solidFill>
                          <a:latin typeface="KG Primary Penmanship"/>
                          <a:ea typeface="Arial"/>
                        </a:rPr>
                        <a:t>5. On peut recommencer en changeant le nombre de chaque groupe.</a:t>
                      </a: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2000" b="0" strike="noStrike" spc="-1">
                          <a:solidFill>
                            <a:srgbClr val="000000"/>
                          </a:solidFill>
                          <a:latin typeface="KG Primary Penmanship"/>
                          <a:ea typeface="Arial"/>
                        </a:rPr>
                        <a:t>6. Exercices individuels.</a:t>
                      </a:r>
                      <a:endParaRPr lang="fr-BE" sz="2000" b="0" strike="noStrike" spc="-1">
                        <a:latin typeface="KG Primary Penmanship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BE" sz="2000" b="0" strike="noStrike" spc="-1">
                        <a:latin typeface="KG Primary Penmanship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CustomShape 5"/>
          <p:cNvSpPr/>
          <p:nvPr/>
        </p:nvSpPr>
        <p:spPr>
          <a:xfrm>
            <a:off x="4708440" y="9963360"/>
            <a:ext cx="2411280" cy="2869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>
              <a:lnSpc>
                <a:spcPct val="100000"/>
              </a:lnSpc>
            </a:pPr>
            <a:r>
              <a:rPr lang="fr-BE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ateliers de Pat-in&amp;Moi</a:t>
            </a:r>
            <a:endParaRPr lang="fr-BE" sz="1200" b="0" strike="noStrike" spc="-1">
              <a:latin typeface="Arial"/>
            </a:endParaRPr>
          </a:p>
        </p:txBody>
      </p:sp>
      <p:sp>
        <p:nvSpPr>
          <p:cNvPr id="71" name="CustomShape 6"/>
          <p:cNvSpPr/>
          <p:nvPr/>
        </p:nvSpPr>
        <p:spPr>
          <a:xfrm>
            <a:off x="537120" y="434520"/>
            <a:ext cx="2684520" cy="36576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u="sng" strike="noStrike" spc="-1">
                <a:solidFill>
                  <a:srgbClr val="385623"/>
                </a:solidFill>
                <a:uFillTx/>
                <a:latin typeface="KG Always A Good Time"/>
                <a:ea typeface="Arial"/>
              </a:rPr>
              <a:t>Situation mobilisatrice :</a:t>
            </a:r>
            <a:endParaRPr lang="fr-BE" sz="1800" b="0" strike="noStrike" spc="-1">
              <a:latin typeface="KG Always A Good Time"/>
            </a:endParaRPr>
          </a:p>
        </p:txBody>
      </p:sp>
      <p:sp>
        <p:nvSpPr>
          <p:cNvPr id="72" name="CustomShape 7"/>
          <p:cNvSpPr/>
          <p:nvPr/>
        </p:nvSpPr>
        <p:spPr>
          <a:xfrm>
            <a:off x="513000" y="833760"/>
            <a:ext cx="650376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2000" b="0" strike="noStrike" spc="-1">
                <a:solidFill>
                  <a:srgbClr val="000000"/>
                </a:solidFill>
                <a:latin typeface="KG Primary Penmanship"/>
                <a:ea typeface="Arial"/>
              </a:rPr>
              <a:t>Disposer le matériel sur la table d’observation. Par groupes de 4, les enfants vont aller chercher tout ce qui représente le nombre demandé.</a:t>
            </a:r>
            <a:endParaRPr lang="fr-BE" sz="2000" b="0" strike="noStrike" spc="-1">
              <a:latin typeface="KG Primary Penmanship"/>
            </a:endParaRPr>
          </a:p>
          <a:p>
            <a:pPr>
              <a:lnSpc>
                <a:spcPct val="100000"/>
              </a:lnSpc>
            </a:pPr>
            <a:r>
              <a:rPr lang="fr-BE" sz="2000" b="0" strike="noStrike" spc="-1">
                <a:solidFill>
                  <a:srgbClr val="000000"/>
                </a:solidFill>
                <a:latin typeface="KG Primary Penmanship"/>
                <a:ea typeface="Arial"/>
              </a:rPr>
              <a:t>Déterminer un nombre pour chaque groupe.</a:t>
            </a:r>
            <a:endParaRPr lang="fr-BE" sz="2000" b="0" strike="noStrike" spc="-1">
              <a:latin typeface="KG Primary Penmanshi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780120" y="1154880"/>
            <a:ext cx="5999040" cy="1033200"/>
          </a:xfrm>
          <a:prstGeom prst="snip2DiagRect">
            <a:avLst>
              <a:gd name="adj1" fmla="val 0"/>
              <a:gd name="adj2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marL="632520" algn="ctr">
              <a:lnSpc>
                <a:spcPct val="100000"/>
              </a:lnSpc>
            </a:pPr>
            <a:r>
              <a:rPr lang="fr-BE" sz="3600" b="0" strike="noStrike" spc="-1">
                <a:solidFill>
                  <a:srgbClr val="000000"/>
                </a:solidFill>
                <a:latin typeface="KG Always A Good Time"/>
                <a:ea typeface="Arial"/>
              </a:rPr>
              <a:t>Dénombrer de 0 à 5</a:t>
            </a:r>
            <a:endParaRPr lang="fr-BE" sz="3600" b="0" strike="noStrike" spc="-1">
              <a:latin typeface="KG Always A Good Time"/>
            </a:endParaRPr>
          </a:p>
        </p:txBody>
      </p:sp>
      <p:pic>
        <p:nvPicPr>
          <p:cNvPr id="74" name="Google Shape;150;p4"/>
          <p:cNvPicPr/>
          <p:nvPr/>
        </p:nvPicPr>
        <p:blipFill>
          <a:blip r:embed="rId2"/>
          <a:stretch/>
        </p:blipFill>
        <p:spPr>
          <a:xfrm>
            <a:off x="359640" y="1060200"/>
            <a:ext cx="1189080" cy="116424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740880" y="476280"/>
            <a:ext cx="7040160" cy="3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latin typeface="Arial"/>
                <a:ea typeface="Arial"/>
              </a:rPr>
              <a:t>Prénom: …………………… Date: …… / …… / 20…...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238680" y="1217520"/>
            <a:ext cx="1431720" cy="89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fr-BE" sz="2600" b="0" strike="noStrike" spc="-1">
                <a:solidFill>
                  <a:srgbClr val="000000"/>
                </a:solidFill>
                <a:latin typeface="Cute Notes"/>
                <a:ea typeface="Arial"/>
              </a:rPr>
              <a:t>P1</a:t>
            </a:r>
            <a:endParaRPr lang="fr-BE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BE" sz="2600" b="0" strike="noStrike" spc="-1"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321120" y="2392920"/>
            <a:ext cx="6527160" cy="83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marL="373320" indent="-372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BE" sz="2400" b="0" u="sng" strike="noStrike" spc="-1">
                <a:solidFill>
                  <a:srgbClr val="000000"/>
                </a:solidFill>
                <a:uFillTx/>
                <a:latin typeface="Cursive standard"/>
                <a:ea typeface="Arial"/>
              </a:rPr>
              <a:t>Colorie les dessins représentants les nombres suivant dans la même couleur.</a:t>
            </a:r>
            <a:endParaRPr lang="fr-BE" sz="2400" b="0" strike="noStrike" spc="-1">
              <a:latin typeface="Cursive standard"/>
            </a:endParaRPr>
          </a:p>
          <a:p>
            <a:pPr marL="373320" indent="-372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endParaRPr lang="fr-BE" sz="2400" b="0" strike="noStrike" spc="-1">
              <a:latin typeface="Cursive standard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582120" y="3054240"/>
            <a:ext cx="6266160" cy="32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just">
              <a:lnSpc>
                <a:spcPct val="150000"/>
              </a:lnSpc>
            </a:pPr>
            <a:r>
              <a:rPr lang="fr-BE" sz="15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fr-BE" sz="1500" b="0" strike="noStrike" spc="-1">
              <a:latin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4708440" y="9963360"/>
            <a:ext cx="2411280" cy="2869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>
              <a:lnSpc>
                <a:spcPct val="100000"/>
              </a:lnSpc>
            </a:pPr>
            <a:r>
              <a:rPr lang="fr-BE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ateliers de Pat-in&amp;Moi</a:t>
            </a:r>
            <a:endParaRPr lang="fr-BE" sz="1200" b="0" strike="noStrike" spc="-1">
              <a:latin typeface="Arial"/>
            </a:endParaRPr>
          </a:p>
        </p:txBody>
      </p:sp>
      <p:graphicFrame>
        <p:nvGraphicFramePr>
          <p:cNvPr id="80" name="Table 7"/>
          <p:cNvGraphicFramePr/>
          <p:nvPr/>
        </p:nvGraphicFramePr>
        <p:xfrm>
          <a:off x="928080" y="3283920"/>
          <a:ext cx="5544720" cy="1645920"/>
        </p:xfrm>
        <a:graphic>
          <a:graphicData uri="http://schemas.openxmlformats.org/drawingml/2006/table">
            <a:tbl>
              <a:tblPr/>
              <a:tblGrid>
                <a:gridCol w="119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120"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20"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orange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vert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rouge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bleu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jaune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gris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" name="Image 80"/>
          <p:cNvPicPr/>
          <p:nvPr/>
        </p:nvPicPr>
        <p:blipFill>
          <a:blip r:embed="rId3"/>
          <a:stretch/>
        </p:blipFill>
        <p:spPr>
          <a:xfrm>
            <a:off x="4536000" y="4520160"/>
            <a:ext cx="840600" cy="1167840"/>
          </a:xfrm>
          <a:prstGeom prst="rect">
            <a:avLst/>
          </a:prstGeom>
          <a:ln>
            <a:noFill/>
          </a:ln>
        </p:spPr>
      </p:pic>
      <p:pic>
        <p:nvPicPr>
          <p:cNvPr id="82" name="Image 81"/>
          <p:cNvPicPr/>
          <p:nvPr/>
        </p:nvPicPr>
        <p:blipFill>
          <a:blip r:embed="rId4"/>
          <a:stretch/>
        </p:blipFill>
        <p:spPr>
          <a:xfrm>
            <a:off x="556200" y="8932320"/>
            <a:ext cx="864000" cy="1102680"/>
          </a:xfrm>
          <a:prstGeom prst="rect">
            <a:avLst/>
          </a:prstGeom>
          <a:ln>
            <a:noFill/>
          </a:ln>
        </p:spPr>
      </p:pic>
      <p:pic>
        <p:nvPicPr>
          <p:cNvPr id="83" name="Image 82"/>
          <p:cNvPicPr/>
          <p:nvPr/>
        </p:nvPicPr>
        <p:blipFill>
          <a:blip r:embed="rId5"/>
          <a:stretch/>
        </p:blipFill>
        <p:spPr>
          <a:xfrm>
            <a:off x="2241720" y="5873040"/>
            <a:ext cx="710280" cy="966960"/>
          </a:xfrm>
          <a:prstGeom prst="rect">
            <a:avLst/>
          </a:prstGeom>
          <a:ln>
            <a:noFill/>
          </a:ln>
        </p:spPr>
      </p:pic>
      <p:pic>
        <p:nvPicPr>
          <p:cNvPr id="84" name="Image 83"/>
          <p:cNvPicPr/>
          <p:nvPr/>
        </p:nvPicPr>
        <p:blipFill>
          <a:blip r:embed="rId6"/>
          <a:stretch/>
        </p:blipFill>
        <p:spPr>
          <a:xfrm>
            <a:off x="561240" y="4464000"/>
            <a:ext cx="950760" cy="1224000"/>
          </a:xfrm>
          <a:prstGeom prst="rect">
            <a:avLst/>
          </a:prstGeom>
          <a:ln>
            <a:noFill/>
          </a:ln>
        </p:spPr>
      </p:pic>
      <p:pic>
        <p:nvPicPr>
          <p:cNvPr id="85" name="Image 84"/>
          <p:cNvPicPr/>
          <p:nvPr/>
        </p:nvPicPr>
        <p:blipFill>
          <a:blip r:embed="rId7"/>
          <a:stretch/>
        </p:blipFill>
        <p:spPr>
          <a:xfrm>
            <a:off x="4032000" y="8072640"/>
            <a:ext cx="962640" cy="999360"/>
          </a:xfrm>
          <a:prstGeom prst="rect">
            <a:avLst/>
          </a:prstGeom>
          <a:ln>
            <a:noFill/>
          </a:ln>
        </p:spPr>
      </p:pic>
      <p:pic>
        <p:nvPicPr>
          <p:cNvPr id="86" name="Image 85"/>
          <p:cNvPicPr/>
          <p:nvPr/>
        </p:nvPicPr>
        <p:blipFill>
          <a:blip r:embed="rId8"/>
          <a:stretch/>
        </p:blipFill>
        <p:spPr>
          <a:xfrm>
            <a:off x="3263760" y="6984000"/>
            <a:ext cx="912240" cy="89712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9"/>
          <a:srcRect l="11879" t="7542" r="11923" b="9966"/>
          <a:stretch/>
        </p:blipFill>
        <p:spPr>
          <a:xfrm>
            <a:off x="3520080" y="9285840"/>
            <a:ext cx="799920" cy="866160"/>
          </a:xfrm>
          <a:prstGeom prst="rect">
            <a:avLst/>
          </a:prstGeom>
          <a:ln>
            <a:noFill/>
          </a:ln>
        </p:spPr>
      </p:pic>
      <p:pic>
        <p:nvPicPr>
          <p:cNvPr id="88" name="Image 87"/>
          <p:cNvPicPr/>
          <p:nvPr/>
        </p:nvPicPr>
        <p:blipFill>
          <a:blip r:embed="rId9"/>
          <a:srcRect l="11879" t="7542" r="11923" b="9966"/>
          <a:stretch/>
        </p:blipFill>
        <p:spPr>
          <a:xfrm>
            <a:off x="4240080" y="9285840"/>
            <a:ext cx="799920" cy="866160"/>
          </a:xfrm>
          <a:prstGeom prst="rect">
            <a:avLst/>
          </a:prstGeom>
          <a:ln>
            <a:noFill/>
          </a:ln>
        </p:spPr>
      </p:pic>
      <p:pic>
        <p:nvPicPr>
          <p:cNvPr id="89" name="Image 88"/>
          <p:cNvPicPr/>
          <p:nvPr/>
        </p:nvPicPr>
        <p:blipFill>
          <a:blip r:embed="rId10"/>
          <a:srcRect l="18544" t="31089" r="18591" b="38002"/>
          <a:stretch/>
        </p:blipFill>
        <p:spPr>
          <a:xfrm>
            <a:off x="5472360" y="6163920"/>
            <a:ext cx="1439640" cy="676080"/>
          </a:xfrm>
          <a:prstGeom prst="rect">
            <a:avLst/>
          </a:prstGeom>
          <a:ln>
            <a:noFill/>
          </a:ln>
        </p:spPr>
      </p:pic>
      <p:pic>
        <p:nvPicPr>
          <p:cNvPr id="90" name="Image 89"/>
          <p:cNvPicPr/>
          <p:nvPr/>
        </p:nvPicPr>
        <p:blipFill>
          <a:blip r:embed="rId10"/>
          <a:srcRect l="18544" t="31089" r="18591" b="38002"/>
          <a:stretch/>
        </p:blipFill>
        <p:spPr>
          <a:xfrm>
            <a:off x="5472360" y="6883920"/>
            <a:ext cx="1439640" cy="676080"/>
          </a:xfrm>
          <a:prstGeom prst="rect">
            <a:avLst/>
          </a:prstGeom>
          <a:ln>
            <a:noFill/>
          </a:ln>
        </p:spPr>
      </p:pic>
      <p:pic>
        <p:nvPicPr>
          <p:cNvPr id="91" name="Image 90"/>
          <p:cNvPicPr/>
          <p:nvPr/>
        </p:nvPicPr>
        <p:blipFill>
          <a:blip r:embed="rId10"/>
          <a:srcRect l="18544" t="31089" r="18591" b="38002"/>
          <a:stretch/>
        </p:blipFill>
        <p:spPr>
          <a:xfrm>
            <a:off x="5472360" y="7560000"/>
            <a:ext cx="1439640" cy="676080"/>
          </a:xfrm>
          <a:prstGeom prst="rect">
            <a:avLst/>
          </a:prstGeom>
          <a:ln>
            <a:noFill/>
          </a:ln>
        </p:spPr>
      </p:pic>
      <p:pic>
        <p:nvPicPr>
          <p:cNvPr id="92" name="Image 91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648000" y="5976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93" name="Image 92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1368000" y="5976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94" name="Image 93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648000" y="7128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95" name="Image 94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1330560" y="7200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96" name="Image 95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2016000" y="453564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97" name="Image 96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2880000" y="4464000"/>
            <a:ext cx="647640" cy="648000"/>
          </a:xfrm>
          <a:prstGeom prst="rect">
            <a:avLst/>
          </a:prstGeom>
          <a:ln>
            <a:noFill/>
          </a:ln>
        </p:spPr>
      </p:pic>
      <p:pic>
        <p:nvPicPr>
          <p:cNvPr id="98" name="Image 97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3528000" y="446400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99" name="Image 98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1584000" y="496764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100" name="Image 99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2664000" y="489600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101" name="Image 100"/>
          <p:cNvPicPr/>
          <p:nvPr/>
        </p:nvPicPr>
        <p:blipFill>
          <a:blip r:embed="rId13"/>
          <a:srcRect l="20989" r="23572"/>
          <a:stretch/>
        </p:blipFill>
        <p:spPr>
          <a:xfrm>
            <a:off x="5760000" y="8293680"/>
            <a:ext cx="653760" cy="1570320"/>
          </a:xfrm>
          <a:prstGeom prst="rect">
            <a:avLst/>
          </a:prstGeom>
          <a:ln>
            <a:noFill/>
          </a:ln>
        </p:spPr>
      </p:pic>
      <p:pic>
        <p:nvPicPr>
          <p:cNvPr id="102" name="Image 101"/>
          <p:cNvPicPr/>
          <p:nvPr/>
        </p:nvPicPr>
        <p:blipFill>
          <a:blip r:embed="rId14"/>
          <a:stretch/>
        </p:blipFill>
        <p:spPr>
          <a:xfrm>
            <a:off x="5760000" y="4464000"/>
            <a:ext cx="1170720" cy="1414800"/>
          </a:xfrm>
          <a:prstGeom prst="rect">
            <a:avLst/>
          </a:prstGeom>
          <a:ln>
            <a:noFill/>
          </a:ln>
        </p:spPr>
      </p:pic>
      <p:pic>
        <p:nvPicPr>
          <p:cNvPr id="103" name="Image 102"/>
          <p:cNvPicPr/>
          <p:nvPr/>
        </p:nvPicPr>
        <p:blipFill>
          <a:blip r:embed="rId15"/>
          <a:stretch/>
        </p:blipFill>
        <p:spPr>
          <a:xfrm>
            <a:off x="2088000" y="7272000"/>
            <a:ext cx="905040" cy="1280160"/>
          </a:xfrm>
          <a:prstGeom prst="rect">
            <a:avLst/>
          </a:prstGeom>
          <a:ln>
            <a:noFill/>
          </a:ln>
        </p:spPr>
      </p:pic>
      <p:pic>
        <p:nvPicPr>
          <p:cNvPr id="104" name="Image 103"/>
          <p:cNvPicPr/>
          <p:nvPr/>
        </p:nvPicPr>
        <p:blipFill>
          <a:blip r:embed="rId16"/>
          <a:stretch/>
        </p:blipFill>
        <p:spPr>
          <a:xfrm>
            <a:off x="4409280" y="6442560"/>
            <a:ext cx="918720" cy="1189440"/>
          </a:xfrm>
          <a:prstGeom prst="rect">
            <a:avLst/>
          </a:prstGeom>
          <a:ln>
            <a:noFill/>
          </a:ln>
        </p:spPr>
      </p:pic>
      <p:pic>
        <p:nvPicPr>
          <p:cNvPr id="105" name="Image 104"/>
          <p:cNvPicPr/>
          <p:nvPr/>
        </p:nvPicPr>
        <p:blipFill>
          <a:blip r:embed="rId17"/>
          <a:srcRect l="28548" t="22085" r="24831" b="21818"/>
          <a:stretch/>
        </p:blipFill>
        <p:spPr>
          <a:xfrm>
            <a:off x="2088000" y="8784000"/>
            <a:ext cx="718920" cy="1224000"/>
          </a:xfrm>
          <a:prstGeom prst="rect">
            <a:avLst/>
          </a:prstGeom>
          <a:ln>
            <a:noFill/>
          </a:ln>
        </p:spPr>
      </p:pic>
      <p:pic>
        <p:nvPicPr>
          <p:cNvPr id="106" name="Image 105"/>
          <p:cNvPicPr/>
          <p:nvPr/>
        </p:nvPicPr>
        <p:blipFill>
          <a:blip r:embed="rId18"/>
          <a:stretch/>
        </p:blipFill>
        <p:spPr>
          <a:xfrm>
            <a:off x="3317040" y="5544360"/>
            <a:ext cx="1002960" cy="130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80120" y="1154880"/>
            <a:ext cx="5999040" cy="1033200"/>
          </a:xfrm>
          <a:prstGeom prst="snip2DiagRect">
            <a:avLst>
              <a:gd name="adj1" fmla="val 0"/>
              <a:gd name="adj2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marL="632520" algn="ctr">
              <a:lnSpc>
                <a:spcPct val="100000"/>
              </a:lnSpc>
            </a:pPr>
            <a:r>
              <a:rPr lang="fr-BE" sz="3600" b="0" strike="noStrike" spc="-1">
                <a:solidFill>
                  <a:srgbClr val="000000"/>
                </a:solidFill>
                <a:latin typeface="KG Always A Good Time"/>
                <a:ea typeface="Arial"/>
              </a:rPr>
              <a:t>Dénombrer de 0 à 5</a:t>
            </a:r>
            <a:endParaRPr lang="fr-BE" sz="3600" b="0" strike="noStrike" spc="-1">
              <a:latin typeface="KG Always A Good Time"/>
            </a:endParaRPr>
          </a:p>
          <a:p>
            <a:pPr marL="632520" algn="ctr">
              <a:lnSpc>
                <a:spcPct val="100000"/>
              </a:lnSpc>
            </a:pPr>
            <a:r>
              <a:rPr lang="fr-BE" sz="3600" b="0" strike="noStrike" spc="-1">
                <a:solidFill>
                  <a:srgbClr val="FF3333"/>
                </a:solidFill>
                <a:latin typeface="KG Always A Good Time"/>
                <a:ea typeface="Arial"/>
              </a:rPr>
              <a:t>Correctif</a:t>
            </a:r>
            <a:endParaRPr lang="fr-BE" sz="3600" b="0" strike="noStrike" spc="-1">
              <a:latin typeface="KG Always A Good Time"/>
            </a:endParaRPr>
          </a:p>
        </p:txBody>
      </p:sp>
      <p:pic>
        <p:nvPicPr>
          <p:cNvPr id="108" name="Google Shape;150;p4"/>
          <p:cNvPicPr/>
          <p:nvPr/>
        </p:nvPicPr>
        <p:blipFill>
          <a:blip r:embed="rId2"/>
          <a:stretch/>
        </p:blipFill>
        <p:spPr>
          <a:xfrm>
            <a:off x="359640" y="1060200"/>
            <a:ext cx="1189080" cy="116424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740880" y="476280"/>
            <a:ext cx="7040160" cy="3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latin typeface="Arial"/>
                <a:ea typeface="Arial"/>
              </a:rPr>
              <a:t>Prénom: …………………… Date: …… / …… / 20…...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238680" y="1217520"/>
            <a:ext cx="1431720" cy="89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fr-BE" sz="2600" b="0" strike="noStrike" spc="-1">
                <a:solidFill>
                  <a:srgbClr val="000000"/>
                </a:solidFill>
                <a:latin typeface="Cute Notes"/>
                <a:ea typeface="Arial"/>
              </a:rPr>
              <a:t>P1</a:t>
            </a:r>
            <a:endParaRPr lang="fr-BE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BE" sz="2600" b="0" strike="noStrike" spc="-1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321120" y="2392920"/>
            <a:ext cx="6527160" cy="83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marL="373320" indent="-372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BE" sz="2400" b="0" u="sng" strike="noStrike" spc="-1">
                <a:solidFill>
                  <a:srgbClr val="000000"/>
                </a:solidFill>
                <a:uFillTx/>
                <a:latin typeface="Cursive standard"/>
                <a:ea typeface="Arial"/>
              </a:rPr>
              <a:t>Colorie les dessins représentants les nombres suivant dans la même couleur.</a:t>
            </a:r>
            <a:endParaRPr lang="fr-BE" sz="2400" b="0" strike="noStrike" spc="-1">
              <a:latin typeface="Cursive standard"/>
            </a:endParaRPr>
          </a:p>
          <a:p>
            <a:pPr marL="373320" indent="-372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endParaRPr lang="fr-BE" sz="2400" b="0" strike="noStrike" spc="-1">
              <a:latin typeface="Cursive standard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582120" y="3054240"/>
            <a:ext cx="6266160" cy="32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just">
              <a:lnSpc>
                <a:spcPct val="150000"/>
              </a:lnSpc>
            </a:pPr>
            <a:r>
              <a:rPr lang="fr-BE" sz="15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fr-BE" sz="1500" b="0" strike="noStrike" spc="-1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4708440" y="9963360"/>
            <a:ext cx="2411280" cy="2869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>
              <a:lnSpc>
                <a:spcPct val="100000"/>
              </a:lnSpc>
            </a:pPr>
            <a:r>
              <a:rPr lang="fr-BE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Les ateliers de Pat-in&amp;Moi</a:t>
            </a:r>
            <a:endParaRPr lang="fr-BE" sz="1200" b="0" strike="noStrike" spc="-1">
              <a:latin typeface="Arial"/>
            </a:endParaRPr>
          </a:p>
        </p:txBody>
      </p:sp>
      <p:graphicFrame>
        <p:nvGraphicFramePr>
          <p:cNvPr id="114" name="Table 7"/>
          <p:cNvGraphicFramePr/>
          <p:nvPr/>
        </p:nvGraphicFramePr>
        <p:xfrm>
          <a:off x="928080" y="3283920"/>
          <a:ext cx="5544720" cy="1645920"/>
        </p:xfrm>
        <a:graphic>
          <a:graphicData uri="http://schemas.openxmlformats.org/drawingml/2006/table">
            <a:tbl>
              <a:tblPr/>
              <a:tblGrid>
                <a:gridCol w="119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120"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20"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orange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vert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rouge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bleu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jaune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b="0" strike="noStrike" spc="-1">
                          <a:latin typeface="KG Primary Penmanship"/>
                        </a:rPr>
                        <a:t>gris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Image 114"/>
          <p:cNvPicPr/>
          <p:nvPr/>
        </p:nvPicPr>
        <p:blipFill>
          <a:blip r:embed="rId3"/>
          <a:stretch/>
        </p:blipFill>
        <p:spPr>
          <a:xfrm>
            <a:off x="4536000" y="4520160"/>
            <a:ext cx="840600" cy="1167840"/>
          </a:xfrm>
          <a:prstGeom prst="rect">
            <a:avLst/>
          </a:prstGeom>
          <a:ln>
            <a:noFill/>
          </a:ln>
        </p:spPr>
      </p:pic>
      <p:pic>
        <p:nvPicPr>
          <p:cNvPr id="116" name="Image 115"/>
          <p:cNvPicPr/>
          <p:nvPr/>
        </p:nvPicPr>
        <p:blipFill>
          <a:blip r:embed="rId4"/>
          <a:stretch/>
        </p:blipFill>
        <p:spPr>
          <a:xfrm>
            <a:off x="556200" y="8932320"/>
            <a:ext cx="864000" cy="1102680"/>
          </a:xfrm>
          <a:prstGeom prst="rect">
            <a:avLst/>
          </a:prstGeom>
          <a:ln>
            <a:noFill/>
          </a:ln>
        </p:spPr>
      </p:pic>
      <p:pic>
        <p:nvPicPr>
          <p:cNvPr id="117" name="Image 116"/>
          <p:cNvPicPr/>
          <p:nvPr/>
        </p:nvPicPr>
        <p:blipFill>
          <a:blip r:embed="rId5"/>
          <a:stretch/>
        </p:blipFill>
        <p:spPr>
          <a:xfrm>
            <a:off x="2241720" y="5873040"/>
            <a:ext cx="710280" cy="966960"/>
          </a:xfrm>
          <a:prstGeom prst="rect">
            <a:avLst/>
          </a:prstGeom>
          <a:ln>
            <a:noFill/>
          </a:ln>
        </p:spPr>
      </p:pic>
      <p:pic>
        <p:nvPicPr>
          <p:cNvPr id="118" name="Image 117"/>
          <p:cNvPicPr/>
          <p:nvPr/>
        </p:nvPicPr>
        <p:blipFill>
          <a:blip r:embed="rId6"/>
          <a:stretch/>
        </p:blipFill>
        <p:spPr>
          <a:xfrm>
            <a:off x="561240" y="4464000"/>
            <a:ext cx="950760" cy="1224000"/>
          </a:xfrm>
          <a:prstGeom prst="rect">
            <a:avLst/>
          </a:prstGeom>
          <a:ln>
            <a:noFill/>
          </a:ln>
        </p:spPr>
      </p:pic>
      <p:pic>
        <p:nvPicPr>
          <p:cNvPr id="119" name="Image 118"/>
          <p:cNvPicPr/>
          <p:nvPr/>
        </p:nvPicPr>
        <p:blipFill>
          <a:blip r:embed="rId7"/>
          <a:stretch/>
        </p:blipFill>
        <p:spPr>
          <a:xfrm>
            <a:off x="4032000" y="8072640"/>
            <a:ext cx="962640" cy="999360"/>
          </a:xfrm>
          <a:prstGeom prst="rect">
            <a:avLst/>
          </a:prstGeom>
          <a:ln>
            <a:noFill/>
          </a:ln>
        </p:spPr>
      </p:pic>
      <p:pic>
        <p:nvPicPr>
          <p:cNvPr id="120" name="Image 119"/>
          <p:cNvPicPr/>
          <p:nvPr/>
        </p:nvPicPr>
        <p:blipFill>
          <a:blip r:embed="rId8"/>
          <a:stretch/>
        </p:blipFill>
        <p:spPr>
          <a:xfrm>
            <a:off x="3263760" y="6984000"/>
            <a:ext cx="912240" cy="897120"/>
          </a:xfrm>
          <a:prstGeom prst="rect">
            <a:avLst/>
          </a:prstGeom>
          <a:ln>
            <a:noFill/>
          </a:ln>
        </p:spPr>
      </p:pic>
      <p:pic>
        <p:nvPicPr>
          <p:cNvPr id="121" name="Image 120"/>
          <p:cNvPicPr/>
          <p:nvPr/>
        </p:nvPicPr>
        <p:blipFill>
          <a:blip r:embed="rId9"/>
          <a:srcRect l="11879" t="7542" r="11923" b="9966"/>
          <a:stretch/>
        </p:blipFill>
        <p:spPr>
          <a:xfrm>
            <a:off x="3520080" y="9285840"/>
            <a:ext cx="799920" cy="866160"/>
          </a:xfrm>
          <a:prstGeom prst="rect">
            <a:avLst/>
          </a:prstGeom>
          <a:ln>
            <a:noFill/>
          </a:ln>
        </p:spPr>
      </p:pic>
      <p:pic>
        <p:nvPicPr>
          <p:cNvPr id="122" name="Image 121"/>
          <p:cNvPicPr/>
          <p:nvPr/>
        </p:nvPicPr>
        <p:blipFill>
          <a:blip r:embed="rId9"/>
          <a:srcRect l="11879" t="7542" r="11923" b="9966"/>
          <a:stretch/>
        </p:blipFill>
        <p:spPr>
          <a:xfrm>
            <a:off x="4240080" y="9285840"/>
            <a:ext cx="799920" cy="866160"/>
          </a:xfrm>
          <a:prstGeom prst="rect">
            <a:avLst/>
          </a:prstGeom>
          <a:ln>
            <a:noFill/>
          </a:ln>
        </p:spPr>
      </p:pic>
      <p:pic>
        <p:nvPicPr>
          <p:cNvPr id="123" name="Image 122"/>
          <p:cNvPicPr/>
          <p:nvPr/>
        </p:nvPicPr>
        <p:blipFill>
          <a:blip r:embed="rId10"/>
          <a:srcRect l="18544" t="31089" r="18591" b="38002"/>
          <a:stretch/>
        </p:blipFill>
        <p:spPr>
          <a:xfrm>
            <a:off x="5472360" y="6163920"/>
            <a:ext cx="1439640" cy="676080"/>
          </a:xfrm>
          <a:prstGeom prst="rect">
            <a:avLst/>
          </a:prstGeom>
          <a:ln>
            <a:noFill/>
          </a:ln>
        </p:spPr>
      </p:pic>
      <p:pic>
        <p:nvPicPr>
          <p:cNvPr id="124" name="Image 123"/>
          <p:cNvPicPr/>
          <p:nvPr/>
        </p:nvPicPr>
        <p:blipFill>
          <a:blip r:embed="rId10"/>
          <a:srcRect l="18544" t="31089" r="18591" b="38002"/>
          <a:stretch/>
        </p:blipFill>
        <p:spPr>
          <a:xfrm>
            <a:off x="5472360" y="6883920"/>
            <a:ext cx="1439640" cy="676080"/>
          </a:xfrm>
          <a:prstGeom prst="rect">
            <a:avLst/>
          </a:prstGeom>
          <a:ln>
            <a:noFill/>
          </a:ln>
        </p:spPr>
      </p:pic>
      <p:pic>
        <p:nvPicPr>
          <p:cNvPr id="125" name="Image 124"/>
          <p:cNvPicPr/>
          <p:nvPr/>
        </p:nvPicPr>
        <p:blipFill>
          <a:blip r:embed="rId10"/>
          <a:srcRect l="18544" t="31089" r="18591" b="38002"/>
          <a:stretch/>
        </p:blipFill>
        <p:spPr>
          <a:xfrm>
            <a:off x="5472360" y="7560000"/>
            <a:ext cx="1439640" cy="676080"/>
          </a:xfrm>
          <a:prstGeom prst="rect">
            <a:avLst/>
          </a:prstGeom>
          <a:ln>
            <a:noFill/>
          </a:ln>
        </p:spPr>
      </p:pic>
      <p:pic>
        <p:nvPicPr>
          <p:cNvPr id="126" name="Image 125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648000" y="5976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127" name="Image 126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1368000" y="5976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128" name="Image 127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648000" y="7128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129" name="Image 128"/>
          <p:cNvPicPr/>
          <p:nvPr/>
        </p:nvPicPr>
        <p:blipFill>
          <a:blip r:embed="rId11"/>
          <a:srcRect l="30925" t="12883" r="30018" b="13776"/>
          <a:stretch/>
        </p:blipFill>
        <p:spPr>
          <a:xfrm>
            <a:off x="1330560" y="7200000"/>
            <a:ext cx="613440" cy="1152000"/>
          </a:xfrm>
          <a:prstGeom prst="rect">
            <a:avLst/>
          </a:prstGeom>
          <a:ln>
            <a:noFill/>
          </a:ln>
        </p:spPr>
      </p:pic>
      <p:pic>
        <p:nvPicPr>
          <p:cNvPr id="130" name="Image 129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2016000" y="453564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131" name="Image 130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2880000" y="4464000"/>
            <a:ext cx="647640" cy="648000"/>
          </a:xfrm>
          <a:prstGeom prst="rect">
            <a:avLst/>
          </a:prstGeom>
          <a:ln>
            <a:noFill/>
          </a:ln>
        </p:spPr>
      </p:pic>
      <p:pic>
        <p:nvPicPr>
          <p:cNvPr id="132" name="Image 131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3528000" y="446400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133" name="Image 132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1584000" y="496764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134" name="Image 133"/>
          <p:cNvPicPr/>
          <p:nvPr/>
        </p:nvPicPr>
        <p:blipFill>
          <a:blip r:embed="rId12"/>
          <a:srcRect l="4603" t="2973" r="2998" b="4578"/>
          <a:stretch/>
        </p:blipFill>
        <p:spPr>
          <a:xfrm>
            <a:off x="2664000" y="4896000"/>
            <a:ext cx="648000" cy="648360"/>
          </a:xfrm>
          <a:prstGeom prst="rect">
            <a:avLst/>
          </a:prstGeom>
          <a:ln>
            <a:noFill/>
          </a:ln>
        </p:spPr>
      </p:pic>
      <p:pic>
        <p:nvPicPr>
          <p:cNvPr id="135" name="Image 134"/>
          <p:cNvPicPr/>
          <p:nvPr/>
        </p:nvPicPr>
        <p:blipFill>
          <a:blip r:embed="rId13"/>
          <a:srcRect l="20989" r="23572"/>
          <a:stretch/>
        </p:blipFill>
        <p:spPr>
          <a:xfrm>
            <a:off x="5760000" y="8293680"/>
            <a:ext cx="653760" cy="1570320"/>
          </a:xfrm>
          <a:prstGeom prst="rect">
            <a:avLst/>
          </a:prstGeom>
          <a:ln>
            <a:noFill/>
          </a:ln>
        </p:spPr>
      </p:pic>
      <p:pic>
        <p:nvPicPr>
          <p:cNvPr id="136" name="Image 135"/>
          <p:cNvPicPr/>
          <p:nvPr/>
        </p:nvPicPr>
        <p:blipFill>
          <a:blip r:embed="rId14"/>
          <a:stretch/>
        </p:blipFill>
        <p:spPr>
          <a:xfrm>
            <a:off x="5760000" y="4464000"/>
            <a:ext cx="1170720" cy="1414800"/>
          </a:xfrm>
          <a:prstGeom prst="rect">
            <a:avLst/>
          </a:prstGeom>
          <a:ln>
            <a:noFill/>
          </a:ln>
        </p:spPr>
      </p:pic>
      <p:pic>
        <p:nvPicPr>
          <p:cNvPr id="137" name="Image 136"/>
          <p:cNvPicPr/>
          <p:nvPr/>
        </p:nvPicPr>
        <p:blipFill>
          <a:blip r:embed="rId15"/>
          <a:stretch/>
        </p:blipFill>
        <p:spPr>
          <a:xfrm>
            <a:off x="2088000" y="7272000"/>
            <a:ext cx="905040" cy="1280160"/>
          </a:xfrm>
          <a:prstGeom prst="rect">
            <a:avLst/>
          </a:prstGeom>
          <a:ln>
            <a:noFill/>
          </a:ln>
        </p:spPr>
      </p:pic>
      <p:pic>
        <p:nvPicPr>
          <p:cNvPr id="138" name="Image 137"/>
          <p:cNvPicPr/>
          <p:nvPr/>
        </p:nvPicPr>
        <p:blipFill>
          <a:blip r:embed="rId16"/>
          <a:stretch/>
        </p:blipFill>
        <p:spPr>
          <a:xfrm>
            <a:off x="4409280" y="6442560"/>
            <a:ext cx="918720" cy="1189440"/>
          </a:xfrm>
          <a:prstGeom prst="rect">
            <a:avLst/>
          </a:prstGeom>
          <a:ln>
            <a:noFill/>
          </a:ln>
        </p:spPr>
      </p:pic>
      <p:pic>
        <p:nvPicPr>
          <p:cNvPr id="139" name="Image 138"/>
          <p:cNvPicPr/>
          <p:nvPr/>
        </p:nvPicPr>
        <p:blipFill>
          <a:blip r:embed="rId17"/>
          <a:srcRect l="28548" t="22085" r="24831" b="21818"/>
          <a:stretch/>
        </p:blipFill>
        <p:spPr>
          <a:xfrm>
            <a:off x="2088000" y="8784000"/>
            <a:ext cx="718920" cy="1224000"/>
          </a:xfrm>
          <a:prstGeom prst="rect">
            <a:avLst/>
          </a:prstGeom>
          <a:ln>
            <a:noFill/>
          </a:ln>
        </p:spPr>
      </p:pic>
      <p:pic>
        <p:nvPicPr>
          <p:cNvPr id="140" name="Image 139"/>
          <p:cNvPicPr/>
          <p:nvPr/>
        </p:nvPicPr>
        <p:blipFill>
          <a:blip r:embed="rId18"/>
          <a:stretch/>
        </p:blipFill>
        <p:spPr>
          <a:xfrm>
            <a:off x="3317040" y="5544360"/>
            <a:ext cx="1002960" cy="1303560"/>
          </a:xfrm>
          <a:prstGeom prst="rect">
            <a:avLst/>
          </a:prstGeom>
          <a:ln>
            <a:noFill/>
          </a:ln>
        </p:spPr>
      </p:pic>
      <p:sp>
        <p:nvSpPr>
          <p:cNvPr id="141" name="Line 8"/>
          <p:cNvSpPr/>
          <p:nvPr/>
        </p:nvSpPr>
        <p:spPr>
          <a:xfrm>
            <a:off x="2160000" y="7128000"/>
            <a:ext cx="833040" cy="142416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9"/>
          <p:cNvSpPr/>
          <p:nvPr/>
        </p:nvSpPr>
        <p:spPr>
          <a:xfrm flipH="1">
            <a:off x="2160000" y="7128000"/>
            <a:ext cx="833040" cy="142416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10"/>
          <p:cNvSpPr/>
          <p:nvPr/>
        </p:nvSpPr>
        <p:spPr>
          <a:xfrm>
            <a:off x="5328000" y="6442560"/>
            <a:ext cx="1800000" cy="169344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11"/>
          <p:cNvSpPr/>
          <p:nvPr/>
        </p:nvSpPr>
        <p:spPr>
          <a:xfrm flipH="1">
            <a:off x="5472360" y="6264000"/>
            <a:ext cx="1295640" cy="197208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12"/>
          <p:cNvSpPr/>
          <p:nvPr/>
        </p:nvSpPr>
        <p:spPr>
          <a:xfrm flipH="1">
            <a:off x="432000" y="4445640"/>
            <a:ext cx="1080000" cy="131436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13"/>
          <p:cNvSpPr/>
          <p:nvPr/>
        </p:nvSpPr>
        <p:spPr>
          <a:xfrm>
            <a:off x="432000" y="4320000"/>
            <a:ext cx="1080000" cy="1440000"/>
          </a:xfrm>
          <a:prstGeom prst="line">
            <a:avLst/>
          </a:prstGeom>
          <a:ln w="19080">
            <a:solidFill>
              <a:srgbClr val="99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14"/>
          <p:cNvSpPr/>
          <p:nvPr/>
        </p:nvSpPr>
        <p:spPr>
          <a:xfrm>
            <a:off x="4536000" y="6442560"/>
            <a:ext cx="792000" cy="104544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15"/>
          <p:cNvSpPr/>
          <p:nvPr/>
        </p:nvSpPr>
        <p:spPr>
          <a:xfrm>
            <a:off x="4536000" y="6442560"/>
            <a:ext cx="648000" cy="1045440"/>
          </a:xfrm>
          <a:prstGeom prst="line">
            <a:avLst/>
          </a:prstGeom>
          <a:ln w="19080">
            <a:solidFill>
              <a:srgbClr val="FFFF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16"/>
          <p:cNvSpPr/>
          <p:nvPr/>
        </p:nvSpPr>
        <p:spPr>
          <a:xfrm flipH="1">
            <a:off x="4536000" y="6264000"/>
            <a:ext cx="648000" cy="136800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17"/>
          <p:cNvSpPr/>
          <p:nvPr/>
        </p:nvSpPr>
        <p:spPr>
          <a:xfrm flipH="1">
            <a:off x="4536000" y="4445640"/>
            <a:ext cx="936000" cy="124236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Line 18"/>
          <p:cNvSpPr/>
          <p:nvPr/>
        </p:nvSpPr>
        <p:spPr>
          <a:xfrm>
            <a:off x="4320000" y="4608000"/>
            <a:ext cx="1224000" cy="100800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Line 19"/>
          <p:cNvSpPr/>
          <p:nvPr/>
        </p:nvSpPr>
        <p:spPr>
          <a:xfrm>
            <a:off x="360000" y="5976000"/>
            <a:ext cx="1728000" cy="208800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Line 20"/>
          <p:cNvSpPr/>
          <p:nvPr/>
        </p:nvSpPr>
        <p:spPr>
          <a:xfrm flipH="1">
            <a:off x="504000" y="5976000"/>
            <a:ext cx="1296000" cy="2376000"/>
          </a:xfrm>
          <a:prstGeom prst="line">
            <a:avLst/>
          </a:prstGeom>
          <a:ln>
            <a:solidFill>
              <a:srgbClr val="66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Line 21"/>
          <p:cNvSpPr/>
          <p:nvPr/>
        </p:nvSpPr>
        <p:spPr>
          <a:xfrm>
            <a:off x="360000" y="8712000"/>
            <a:ext cx="1224000" cy="1440000"/>
          </a:xfrm>
          <a:prstGeom prst="line">
            <a:avLst/>
          </a:prstGeom>
          <a:ln>
            <a:solidFill>
              <a:srgbClr val="66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22"/>
          <p:cNvSpPr/>
          <p:nvPr/>
        </p:nvSpPr>
        <p:spPr>
          <a:xfrm flipH="1">
            <a:off x="504000" y="8712000"/>
            <a:ext cx="1080000" cy="1440000"/>
          </a:xfrm>
          <a:prstGeom prst="line">
            <a:avLst/>
          </a:prstGeom>
          <a:ln>
            <a:solidFill>
              <a:srgbClr val="66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23"/>
          <p:cNvSpPr/>
          <p:nvPr/>
        </p:nvSpPr>
        <p:spPr>
          <a:xfrm>
            <a:off x="5544000" y="8236080"/>
            <a:ext cx="1152000" cy="1195920"/>
          </a:xfrm>
          <a:prstGeom prst="line">
            <a:avLst/>
          </a:prstGeom>
          <a:ln>
            <a:solidFill>
              <a:srgbClr val="66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24"/>
          <p:cNvSpPr/>
          <p:nvPr/>
        </p:nvSpPr>
        <p:spPr>
          <a:xfrm flipH="1">
            <a:off x="5760000" y="8352000"/>
            <a:ext cx="936000" cy="1296000"/>
          </a:xfrm>
          <a:prstGeom prst="line">
            <a:avLst/>
          </a:prstGeom>
          <a:ln>
            <a:solidFill>
              <a:srgbClr val="66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Line 25"/>
          <p:cNvSpPr/>
          <p:nvPr/>
        </p:nvSpPr>
        <p:spPr>
          <a:xfrm>
            <a:off x="3263760" y="6984000"/>
            <a:ext cx="912240" cy="720000"/>
          </a:xfrm>
          <a:prstGeom prst="line">
            <a:avLst/>
          </a:prstGeom>
          <a:ln>
            <a:solidFill>
              <a:srgbClr val="66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Line 26"/>
          <p:cNvSpPr/>
          <p:nvPr/>
        </p:nvSpPr>
        <p:spPr>
          <a:xfrm flipH="1">
            <a:off x="3263760" y="6984000"/>
            <a:ext cx="912240" cy="89712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Line 27"/>
          <p:cNvSpPr/>
          <p:nvPr/>
        </p:nvSpPr>
        <p:spPr>
          <a:xfrm>
            <a:off x="1872000" y="8712000"/>
            <a:ext cx="1152000" cy="1152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Line 28"/>
          <p:cNvSpPr/>
          <p:nvPr/>
        </p:nvSpPr>
        <p:spPr>
          <a:xfrm flipH="1">
            <a:off x="1944000" y="8712000"/>
            <a:ext cx="1080000" cy="129600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Line 29"/>
          <p:cNvSpPr/>
          <p:nvPr/>
        </p:nvSpPr>
        <p:spPr>
          <a:xfrm>
            <a:off x="1512000" y="4608000"/>
            <a:ext cx="2520000" cy="648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30"/>
          <p:cNvSpPr/>
          <p:nvPr/>
        </p:nvSpPr>
        <p:spPr>
          <a:xfrm flipV="1">
            <a:off x="1584000" y="4608000"/>
            <a:ext cx="2736000" cy="1008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Line 31"/>
          <p:cNvSpPr/>
          <p:nvPr/>
        </p:nvSpPr>
        <p:spPr>
          <a:xfrm>
            <a:off x="3816000" y="7992000"/>
            <a:ext cx="1512000" cy="11520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Line 32"/>
          <p:cNvSpPr/>
          <p:nvPr/>
        </p:nvSpPr>
        <p:spPr>
          <a:xfrm flipV="1">
            <a:off x="3816000" y="8072640"/>
            <a:ext cx="1178640" cy="107136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Line 33"/>
          <p:cNvSpPr/>
          <p:nvPr/>
        </p:nvSpPr>
        <p:spPr>
          <a:xfrm>
            <a:off x="5760000" y="4536000"/>
            <a:ext cx="1170720" cy="1342800"/>
          </a:xfrm>
          <a:prstGeom prst="line">
            <a:avLst/>
          </a:prstGeom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Line 34"/>
          <p:cNvSpPr/>
          <p:nvPr/>
        </p:nvSpPr>
        <p:spPr>
          <a:xfrm flipH="1">
            <a:off x="5760000" y="4536000"/>
            <a:ext cx="1170720" cy="1152000"/>
          </a:xfrm>
          <a:prstGeom prst="line">
            <a:avLst/>
          </a:prstGeom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Line 35"/>
          <p:cNvSpPr/>
          <p:nvPr/>
        </p:nvSpPr>
        <p:spPr>
          <a:xfrm>
            <a:off x="3672000" y="9285840"/>
            <a:ext cx="1368000" cy="866160"/>
          </a:xfrm>
          <a:prstGeom prst="line">
            <a:avLst/>
          </a:prstGeom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36"/>
          <p:cNvSpPr/>
          <p:nvPr/>
        </p:nvSpPr>
        <p:spPr>
          <a:xfrm flipH="1">
            <a:off x="3520080" y="9144000"/>
            <a:ext cx="1519920" cy="1008000"/>
          </a:xfrm>
          <a:prstGeom prst="line">
            <a:avLst/>
          </a:prstGeom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Line 37"/>
          <p:cNvSpPr/>
          <p:nvPr/>
        </p:nvSpPr>
        <p:spPr>
          <a:xfrm>
            <a:off x="2088000" y="5832000"/>
            <a:ext cx="1175760" cy="1152000"/>
          </a:xfrm>
          <a:prstGeom prst="line">
            <a:avLst/>
          </a:prstGeom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38"/>
          <p:cNvSpPr/>
          <p:nvPr/>
        </p:nvSpPr>
        <p:spPr>
          <a:xfrm flipH="1">
            <a:off x="2232000" y="5616000"/>
            <a:ext cx="792000" cy="1368000"/>
          </a:xfrm>
          <a:prstGeom prst="line">
            <a:avLst/>
          </a:prstGeom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Line 39"/>
          <p:cNvSpPr/>
          <p:nvPr/>
        </p:nvSpPr>
        <p:spPr>
          <a:xfrm>
            <a:off x="3317040" y="5544360"/>
            <a:ext cx="858960" cy="107964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Line 40"/>
          <p:cNvSpPr/>
          <p:nvPr/>
        </p:nvSpPr>
        <p:spPr>
          <a:xfrm flipH="1">
            <a:off x="3317040" y="5760000"/>
            <a:ext cx="1002960" cy="8640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363</Words>
  <Application>Microsoft Office PowerPoint</Application>
  <PresentationFormat>Personnalisé</PresentationFormat>
  <Paragraphs>81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5" baseType="lpstr">
      <vt:lpstr>123Marker</vt:lpstr>
      <vt:lpstr>Arial</vt:lpstr>
      <vt:lpstr>Calibri</vt:lpstr>
      <vt:lpstr>Cursive standard</vt:lpstr>
      <vt:lpstr>Cute Notes</vt:lpstr>
      <vt:lpstr>KG Always A Good Time</vt:lpstr>
      <vt:lpstr>KG Chasing Cars</vt:lpstr>
      <vt:lpstr>KG Primary Penmanship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Win</dc:creator>
  <dc:description/>
  <cp:lastModifiedBy>Bérenger Buchet Enseignons.Be ASBL</cp:lastModifiedBy>
  <cp:revision>6</cp:revision>
  <dcterms:created xsi:type="dcterms:W3CDTF">2021-09-26T22:14:34Z</dcterms:created>
  <dcterms:modified xsi:type="dcterms:W3CDTF">2022-10-15T08:37:37Z</dcterms:modified>
  <dc:language>fr-BE</dc:language>
</cp:coreProperties>
</file>