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67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8" r:id="rId13"/>
    <p:sldId id="269" r:id="rId14"/>
    <p:sldId id="270" r:id="rId15"/>
    <p:sldId id="275" r:id="rId16"/>
    <p:sldId id="271" r:id="rId17"/>
    <p:sldId id="272" r:id="rId18"/>
    <p:sldId id="276" r:id="rId19"/>
    <p:sldId id="277" r:id="rId20"/>
    <p:sldId id="273" r:id="rId21"/>
    <p:sldId id="274" r:id="rId22"/>
    <p:sldId id="278" r:id="rId23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50" d="100"/>
          <a:sy n="50" d="100"/>
        </p:scale>
        <p:origin x="48" y="39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fr-BE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Modifier le style des sous-titres du masque</a:t>
            </a:r>
            <a:endParaRPr lang="fr-BE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AB80E4-B2AE-4C52-A65B-A56D53444CFA}" type="datetimeFigureOut">
              <a:rPr lang="fr-BE" smtClean="0"/>
              <a:t>28-01-24</a:t>
            </a:fld>
            <a:endParaRPr lang="fr-BE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A24C5-1192-472F-8480-3D131DBCC28B}" type="slidenum">
              <a:rPr lang="fr-BE" smtClean="0"/>
              <a:t>‹N°›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11104200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fr-BE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BE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AB80E4-B2AE-4C52-A65B-A56D53444CFA}" type="datetimeFigureOut">
              <a:rPr lang="fr-BE" smtClean="0"/>
              <a:t>28-01-24</a:t>
            </a:fld>
            <a:endParaRPr lang="fr-BE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A24C5-1192-472F-8480-3D131DBCC28B}" type="slidenum">
              <a:rPr lang="fr-BE" smtClean="0"/>
              <a:t>‹N°›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37897959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fr-BE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BE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AB80E4-B2AE-4C52-A65B-A56D53444CFA}" type="datetimeFigureOut">
              <a:rPr lang="fr-BE" smtClean="0"/>
              <a:t>28-01-24</a:t>
            </a:fld>
            <a:endParaRPr lang="fr-BE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A24C5-1192-472F-8480-3D131DBCC28B}" type="slidenum">
              <a:rPr lang="fr-BE" smtClean="0"/>
              <a:t>‹N°›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17638547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fr-BE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BE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AB80E4-B2AE-4C52-A65B-A56D53444CFA}" type="datetimeFigureOut">
              <a:rPr lang="fr-BE" smtClean="0"/>
              <a:t>28-01-24</a:t>
            </a:fld>
            <a:endParaRPr lang="fr-BE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A24C5-1192-472F-8480-3D131DBCC28B}" type="slidenum">
              <a:rPr lang="fr-BE" smtClean="0"/>
              <a:t>‹N°›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42552052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fr-BE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AB80E4-B2AE-4C52-A65B-A56D53444CFA}" type="datetimeFigureOut">
              <a:rPr lang="fr-BE" smtClean="0"/>
              <a:t>28-01-24</a:t>
            </a:fld>
            <a:endParaRPr lang="fr-BE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A24C5-1192-472F-8480-3D131DBCC28B}" type="slidenum">
              <a:rPr lang="fr-BE" smtClean="0"/>
              <a:t>‹N°›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18599903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fr-BE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BE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BE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AB80E4-B2AE-4C52-A65B-A56D53444CFA}" type="datetimeFigureOut">
              <a:rPr lang="fr-BE" smtClean="0"/>
              <a:t>28-01-24</a:t>
            </a:fld>
            <a:endParaRPr lang="fr-BE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A24C5-1192-472F-8480-3D131DBCC28B}" type="slidenum">
              <a:rPr lang="fr-BE" smtClean="0"/>
              <a:t>‹N°›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22812851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fr-BE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BE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BE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AB80E4-B2AE-4C52-A65B-A56D53444CFA}" type="datetimeFigureOut">
              <a:rPr lang="fr-BE" smtClean="0"/>
              <a:t>28-01-24</a:t>
            </a:fld>
            <a:endParaRPr lang="fr-BE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A24C5-1192-472F-8480-3D131DBCC28B}" type="slidenum">
              <a:rPr lang="fr-BE" smtClean="0"/>
              <a:t>‹N°›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21785374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fr-BE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AB80E4-B2AE-4C52-A65B-A56D53444CFA}" type="datetimeFigureOut">
              <a:rPr lang="fr-BE" smtClean="0"/>
              <a:t>28-01-24</a:t>
            </a:fld>
            <a:endParaRPr lang="fr-BE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A24C5-1192-472F-8480-3D131DBCC28B}" type="slidenum">
              <a:rPr lang="fr-BE" smtClean="0"/>
              <a:t>‹N°›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42038708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AB80E4-B2AE-4C52-A65B-A56D53444CFA}" type="datetimeFigureOut">
              <a:rPr lang="fr-BE" smtClean="0"/>
              <a:t>28-01-24</a:t>
            </a:fld>
            <a:endParaRPr lang="fr-BE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A24C5-1192-472F-8480-3D131DBCC28B}" type="slidenum">
              <a:rPr lang="fr-BE" smtClean="0"/>
              <a:t>‹N°›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22617825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fr-BE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BE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AB80E4-B2AE-4C52-A65B-A56D53444CFA}" type="datetimeFigureOut">
              <a:rPr lang="fr-BE" smtClean="0"/>
              <a:t>28-01-24</a:t>
            </a:fld>
            <a:endParaRPr lang="fr-BE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A24C5-1192-472F-8480-3D131DBCC28B}" type="slidenum">
              <a:rPr lang="fr-BE" smtClean="0"/>
              <a:t>‹N°›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24218567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fr-BE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BE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AB80E4-B2AE-4C52-A65B-A56D53444CFA}" type="datetimeFigureOut">
              <a:rPr lang="fr-BE" smtClean="0"/>
              <a:t>28-01-24</a:t>
            </a:fld>
            <a:endParaRPr lang="fr-BE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A24C5-1192-472F-8480-3D131DBCC28B}" type="slidenum">
              <a:rPr lang="fr-BE" smtClean="0"/>
              <a:t>‹N°›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762544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fr-BE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BE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AB80E4-B2AE-4C52-A65B-A56D53444CFA}" type="datetimeFigureOut">
              <a:rPr lang="fr-BE" smtClean="0"/>
              <a:t>28-01-24</a:t>
            </a:fld>
            <a:endParaRPr lang="fr-BE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BE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1A24C5-1192-472F-8480-3D131DBCC28B}" type="slidenum">
              <a:rPr lang="fr-BE" smtClean="0"/>
              <a:t>‹N°›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38968554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jpeg"/><Relationship Id="rId3" Type="http://schemas.openxmlformats.org/officeDocument/2006/relationships/image" Target="../media/image27.jpeg"/><Relationship Id="rId7" Type="http://schemas.openxmlformats.org/officeDocument/2006/relationships/image" Target="../media/image31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jpeg"/><Relationship Id="rId5" Type="http://schemas.openxmlformats.org/officeDocument/2006/relationships/image" Target="../media/image29.JPG"/><Relationship Id="rId10" Type="http://schemas.openxmlformats.org/officeDocument/2006/relationships/image" Target="../media/image34.jpeg"/><Relationship Id="rId4" Type="http://schemas.openxmlformats.org/officeDocument/2006/relationships/image" Target="../media/image28.jpeg"/><Relationship Id="rId9" Type="http://schemas.openxmlformats.org/officeDocument/2006/relationships/image" Target="../media/image33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pn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L'Homme au turban rouge — Wikipédia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0901" y="733426"/>
            <a:ext cx="2768599" cy="37999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Le turban des hommes du Rajasthan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5538" y="380207"/>
            <a:ext cx="3724154" cy="2459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Portrait de l'artiste en costume oriental | Petit Palais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19245" y="1400176"/>
            <a:ext cx="3044903" cy="45243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8" name="Picture 10" descr="Genuine Blue Tuareg Scarf Tuareg Tagelmust Moroccan Berber - Etsy | Photo  visage, Portraits masculins, Hommes arabes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25740" y="3382170"/>
            <a:ext cx="2063750" cy="31391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5233467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>
            <a:extLst>
              <a:ext uri="{FF2B5EF4-FFF2-40B4-BE49-F238E27FC236}">
                <a16:creationId xmlns:a16="http://schemas.microsoft.com/office/drawing/2014/main" id="{168B8F48-016F-3E38-47B4-C95FFBA46EA9}"/>
              </a:ext>
            </a:extLst>
          </p:cNvPr>
          <p:cNvSpPr txBox="1"/>
          <p:nvPr/>
        </p:nvSpPr>
        <p:spPr>
          <a:xfrm>
            <a:off x="2956560" y="2644170"/>
            <a:ext cx="627888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Proportions sculpturales</a:t>
            </a:r>
          </a:p>
        </p:txBody>
      </p:sp>
    </p:spTree>
    <p:extLst>
      <p:ext uri="{BB962C8B-B14F-4D97-AF65-F5344CB8AC3E}">
        <p14:creationId xmlns:p14="http://schemas.microsoft.com/office/powerpoint/2010/main" val="232788246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>
            <a:extLst>
              <a:ext uri="{FF2B5EF4-FFF2-40B4-BE49-F238E27FC236}">
                <a16:creationId xmlns:a16="http://schemas.microsoft.com/office/drawing/2014/main" id="{A3E922D7-488F-273E-9E0E-3FA348E9FF1B}"/>
              </a:ext>
            </a:extLst>
          </p:cNvPr>
          <p:cNvSpPr txBox="1"/>
          <p:nvPr/>
        </p:nvSpPr>
        <p:spPr>
          <a:xfrm rot="20858102">
            <a:off x="-101600" y="423239"/>
            <a:ext cx="45923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Au Ve siècle av. J.-C.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8825B057-A5E3-329B-1397-ECE52A7152BA}"/>
              </a:ext>
            </a:extLst>
          </p:cNvPr>
          <p:cNvSpPr txBox="1"/>
          <p:nvPr/>
        </p:nvSpPr>
        <p:spPr>
          <a:xfrm>
            <a:off x="833120" y="1553770"/>
            <a:ext cx="293624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Polyclète</a:t>
            </a:r>
          </a:p>
        </p:txBody>
      </p:sp>
      <p:sp>
        <p:nvSpPr>
          <p:cNvPr id="5" name="Flèche : droite 4">
            <a:extLst>
              <a:ext uri="{FF2B5EF4-FFF2-40B4-BE49-F238E27FC236}">
                <a16:creationId xmlns:a16="http://schemas.microsoft.com/office/drawing/2014/main" id="{3BEF436D-80A7-E5CD-8007-ABEB906CC13E}"/>
              </a:ext>
            </a:extLst>
          </p:cNvPr>
          <p:cNvSpPr/>
          <p:nvPr/>
        </p:nvSpPr>
        <p:spPr>
          <a:xfrm>
            <a:off x="3891280" y="1594410"/>
            <a:ext cx="2204720" cy="769441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7170" name="Picture 2" descr="Canon des Proportions">
            <a:extLst>
              <a:ext uri="{FF2B5EF4-FFF2-40B4-BE49-F238E27FC236}">
                <a16:creationId xmlns:a16="http://schemas.microsoft.com/office/drawing/2014/main" id="{92044780-A05E-4EED-439B-FD22D37FF4C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74523" y="-298259"/>
            <a:ext cx="4221797" cy="7745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ZoneTexte 5">
            <a:extLst>
              <a:ext uri="{FF2B5EF4-FFF2-40B4-BE49-F238E27FC236}">
                <a16:creationId xmlns:a16="http://schemas.microsoft.com/office/drawing/2014/main" id="{6C69B563-DC2D-499D-0C3C-B87972C83B73}"/>
              </a:ext>
            </a:extLst>
          </p:cNvPr>
          <p:cNvSpPr txBox="1"/>
          <p:nvPr/>
        </p:nvSpPr>
        <p:spPr>
          <a:xfrm>
            <a:off x="1465422" y="3429000"/>
            <a:ext cx="315261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800" i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 Canon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E1A0F4C6-14D6-D233-07E0-ACFC9B5442A5}"/>
              </a:ext>
            </a:extLst>
          </p:cNvPr>
          <p:cNvSpPr txBox="1"/>
          <p:nvPr/>
        </p:nvSpPr>
        <p:spPr>
          <a:xfrm rot="21048116">
            <a:off x="1814083" y="4655324"/>
            <a:ext cx="499332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Théorique et pratique</a:t>
            </a:r>
          </a:p>
        </p:txBody>
      </p:sp>
      <p:sp>
        <p:nvSpPr>
          <p:cNvPr id="12" name="Flèche : courbe vers la droite 11">
            <a:extLst>
              <a:ext uri="{FF2B5EF4-FFF2-40B4-BE49-F238E27FC236}">
                <a16:creationId xmlns:a16="http://schemas.microsoft.com/office/drawing/2014/main" id="{B0BDFD6E-7EB3-6C5C-B2E4-5DCD184B69B3}"/>
              </a:ext>
            </a:extLst>
          </p:cNvPr>
          <p:cNvSpPr/>
          <p:nvPr/>
        </p:nvSpPr>
        <p:spPr>
          <a:xfrm rot="10165192" flipH="1">
            <a:off x="390982" y="3740887"/>
            <a:ext cx="1220056" cy="1984978"/>
          </a:xfrm>
          <a:prstGeom prst="curved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sp>
        <p:nvSpPr>
          <p:cNvPr id="13" name="Flèche : courbe vers la droite 12">
            <a:extLst>
              <a:ext uri="{FF2B5EF4-FFF2-40B4-BE49-F238E27FC236}">
                <a16:creationId xmlns:a16="http://schemas.microsoft.com/office/drawing/2014/main" id="{886A8B50-E0EF-5630-79F7-85D77AD47278}"/>
              </a:ext>
            </a:extLst>
          </p:cNvPr>
          <p:cNvSpPr/>
          <p:nvPr/>
        </p:nvSpPr>
        <p:spPr>
          <a:xfrm rot="17653368">
            <a:off x="5294131" y="5080752"/>
            <a:ext cx="1169221" cy="1920161"/>
          </a:xfrm>
          <a:prstGeom prst="curved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327925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anon des Proportions">
            <a:extLst>
              <a:ext uri="{FF2B5EF4-FFF2-40B4-BE49-F238E27FC236}">
                <a16:creationId xmlns:a16="http://schemas.microsoft.com/office/drawing/2014/main" id="{A9C83BD1-C035-A0FA-F579-09D99BFBF3D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720" y="0"/>
            <a:ext cx="373782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ZoneTexte 1">
            <a:extLst>
              <a:ext uri="{FF2B5EF4-FFF2-40B4-BE49-F238E27FC236}">
                <a16:creationId xmlns:a16="http://schemas.microsoft.com/office/drawing/2014/main" id="{D88A6DB7-2AD6-1521-25BC-3652F6A86B91}"/>
              </a:ext>
            </a:extLst>
          </p:cNvPr>
          <p:cNvSpPr txBox="1"/>
          <p:nvPr/>
        </p:nvSpPr>
        <p:spPr>
          <a:xfrm>
            <a:off x="4480560" y="111760"/>
            <a:ext cx="728472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BEAUTE </a:t>
            </a:r>
          </a:p>
          <a:p>
            <a:pPr algn="ctr"/>
            <a:r>
              <a:rPr lang="fr-FR" sz="3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= </a:t>
            </a:r>
          </a:p>
          <a:p>
            <a:pPr algn="ctr"/>
            <a:r>
              <a:rPr lang="fr-FR" sz="3600" i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</a:t>
            </a:r>
            <a:r>
              <a:rPr lang="fr-FR" sz="3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r>
              <a:rPr lang="fr-FR" sz="3600" i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rmonie des parties et du tout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5314C645-473F-3337-D48D-C69143C78810}"/>
              </a:ext>
            </a:extLst>
          </p:cNvPr>
          <p:cNvSpPr txBox="1"/>
          <p:nvPr/>
        </p:nvSpPr>
        <p:spPr>
          <a:xfrm>
            <a:off x="6156960" y="2274838"/>
            <a:ext cx="393192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Chaque partie du corps est fraction de sa hauteur totale</a:t>
            </a:r>
          </a:p>
        </p:txBody>
      </p:sp>
    </p:spTree>
    <p:extLst>
      <p:ext uri="{BB962C8B-B14F-4D97-AF65-F5344CB8AC3E}">
        <p14:creationId xmlns:p14="http://schemas.microsoft.com/office/powerpoint/2010/main" val="105872552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orps canon">
            <a:extLst>
              <a:ext uri="{FF2B5EF4-FFF2-40B4-BE49-F238E27FC236}">
                <a16:creationId xmlns:a16="http://schemas.microsoft.com/office/drawing/2014/main" id="{D81450EC-9EA1-4BBB-558A-D35301572A2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45219" y="726182"/>
            <a:ext cx="6014720" cy="54056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2" descr="Canon des Proportions">
            <a:extLst>
              <a:ext uri="{FF2B5EF4-FFF2-40B4-BE49-F238E27FC236}">
                <a16:creationId xmlns:a16="http://schemas.microsoft.com/office/drawing/2014/main" id="{76757ED7-CC08-88D5-4D80-8B8D82DEF09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720" y="0"/>
            <a:ext cx="373782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0754205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>
            <a:extLst>
              <a:ext uri="{FF2B5EF4-FFF2-40B4-BE49-F238E27FC236}">
                <a16:creationId xmlns:a16="http://schemas.microsoft.com/office/drawing/2014/main" id="{854C308B-47A3-7980-10DA-E45FB058E363}"/>
              </a:ext>
            </a:extLst>
          </p:cNvPr>
          <p:cNvSpPr txBox="1"/>
          <p:nvPr/>
        </p:nvSpPr>
        <p:spPr>
          <a:xfrm>
            <a:off x="2725420" y="206702"/>
            <a:ext cx="674116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Faire un canon, c’est croire en la possibilité de son existence, c’est considérer que la beauté est un phénomène objectif et universel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CD09EE26-B12F-388F-6DAD-A0A3F3C5ABC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0850023">
            <a:off x="666481" y="2030323"/>
            <a:ext cx="2629968" cy="4099655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9488DFA2-4EA2-0B2F-8A19-8B05881ADFF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317442">
            <a:off x="7966086" y="2764069"/>
            <a:ext cx="3644339" cy="35522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931938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>
            <a:extLst>
              <a:ext uri="{FF2B5EF4-FFF2-40B4-BE49-F238E27FC236}">
                <a16:creationId xmlns:a16="http://schemas.microsoft.com/office/drawing/2014/main" id="{DE9389DC-2F3B-0935-530E-524B8AF8C31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9419" y="0"/>
            <a:ext cx="293211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>
            <a:extLst>
              <a:ext uri="{FF2B5EF4-FFF2-40B4-BE49-F238E27FC236}">
                <a16:creationId xmlns:a16="http://schemas.microsoft.com/office/drawing/2014/main" id="{DC1DBC7E-379F-1FA4-3B1C-3105C651A2F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73282" y="0"/>
            <a:ext cx="457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6219268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David de Michel-Ange&#10; (OLYMPIA/SIPA)">
            <a:extLst>
              <a:ext uri="{FF2B5EF4-FFF2-40B4-BE49-F238E27FC236}">
                <a16:creationId xmlns:a16="http://schemas.microsoft.com/office/drawing/2014/main" id="{B7DBB1EA-EF7D-D040-16FD-E711F434A79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2010" y="0"/>
            <a:ext cx="45339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8" name="Picture 4">
            <a:extLst>
              <a:ext uri="{FF2B5EF4-FFF2-40B4-BE49-F238E27FC236}">
                <a16:creationId xmlns:a16="http://schemas.microsoft.com/office/drawing/2014/main" id="{1247B7C6-86A7-B5F5-D889-A29E738FE18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90677" y="0"/>
            <a:ext cx="465931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6770818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>
            <a:extLst>
              <a:ext uri="{FF2B5EF4-FFF2-40B4-BE49-F238E27FC236}">
                <a16:creationId xmlns:a16="http://schemas.microsoft.com/office/drawing/2014/main" id="{9514BF4E-949E-FEEE-3E26-335DC8DC5DEC}"/>
              </a:ext>
            </a:extLst>
          </p:cNvPr>
          <p:cNvSpPr txBox="1"/>
          <p:nvPr/>
        </p:nvSpPr>
        <p:spPr>
          <a:xfrm>
            <a:off x="5054600" y="477519"/>
            <a:ext cx="2387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Canon</a:t>
            </a:r>
          </a:p>
        </p:txBody>
      </p:sp>
      <p:sp>
        <p:nvSpPr>
          <p:cNvPr id="3" name="Flèche : trois pointes 2">
            <a:extLst>
              <a:ext uri="{FF2B5EF4-FFF2-40B4-BE49-F238E27FC236}">
                <a16:creationId xmlns:a16="http://schemas.microsoft.com/office/drawing/2014/main" id="{254108C3-4E3D-C2C5-3DBE-7760A46B8CD5}"/>
              </a:ext>
            </a:extLst>
          </p:cNvPr>
          <p:cNvSpPr/>
          <p:nvPr/>
        </p:nvSpPr>
        <p:spPr>
          <a:xfrm rot="10800000">
            <a:off x="4119880" y="1308517"/>
            <a:ext cx="3952240" cy="1696720"/>
          </a:xfrm>
          <a:prstGeom prst="leftRightUp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3B7F9F07-0D22-0D10-0E4B-E051D7FF145A}"/>
              </a:ext>
            </a:extLst>
          </p:cNvPr>
          <p:cNvSpPr txBox="1"/>
          <p:nvPr/>
        </p:nvSpPr>
        <p:spPr>
          <a:xfrm>
            <a:off x="81280" y="1442720"/>
            <a:ext cx="4419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Divin dans la matière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E54F3D39-E312-28D8-E9CB-938ACA4BB59A}"/>
              </a:ext>
            </a:extLst>
          </p:cNvPr>
          <p:cNvSpPr txBox="1"/>
          <p:nvPr/>
        </p:nvSpPr>
        <p:spPr>
          <a:xfrm>
            <a:off x="8331200" y="1442720"/>
            <a:ext cx="3606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Idéal rendu visible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E48C57B0-27D2-6DA5-1D4C-3E48988E05CF}"/>
              </a:ext>
            </a:extLst>
          </p:cNvPr>
          <p:cNvSpPr txBox="1"/>
          <p:nvPr/>
        </p:nvSpPr>
        <p:spPr>
          <a:xfrm>
            <a:off x="3373120" y="3236069"/>
            <a:ext cx="575056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Objectif à atteindre parfaitement</a:t>
            </a:r>
          </a:p>
        </p:txBody>
      </p:sp>
    </p:spTree>
    <p:extLst>
      <p:ext uri="{BB962C8B-B14F-4D97-AF65-F5344CB8AC3E}">
        <p14:creationId xmlns:p14="http://schemas.microsoft.com/office/powerpoint/2010/main" val="71624944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Image illustrative de l’article Vénus de Willendorf">
            <a:extLst>
              <a:ext uri="{FF2B5EF4-FFF2-40B4-BE49-F238E27FC236}">
                <a16:creationId xmlns:a16="http://schemas.microsoft.com/office/drawing/2014/main" id="{77313B10-57DA-9F01-8F34-9BF9C131908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5941" y="15317"/>
            <a:ext cx="2611353" cy="39238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Buste de Néfertiti — Wikipédia">
            <a:extLst>
              <a:ext uri="{FF2B5EF4-FFF2-40B4-BE49-F238E27FC236}">
                <a16:creationId xmlns:a16="http://schemas.microsoft.com/office/drawing/2014/main" id="{5BAA9F4B-1B30-5CE0-422A-2785EC2809D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36374" y="-2"/>
            <a:ext cx="2469725" cy="36190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Pisanello. Portrait d'une jeune princesse (v. 1435-40)">
            <a:extLst>
              <a:ext uri="{FF2B5EF4-FFF2-40B4-BE49-F238E27FC236}">
                <a16:creationId xmlns:a16="http://schemas.microsoft.com/office/drawing/2014/main" id="{D19A9FC2-C0D5-7D2C-E51F-6A8775D1A6A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76482" y="16500"/>
            <a:ext cx="2510900" cy="36025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208622CB-540D-C16C-ED70-8C808CB8CAB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73768" y="-2"/>
            <a:ext cx="1645337" cy="3871380"/>
          </a:xfrm>
          <a:prstGeom prst="rect">
            <a:avLst/>
          </a:prstGeom>
        </p:spPr>
      </p:pic>
      <p:pic>
        <p:nvPicPr>
          <p:cNvPr id="1032" name="Picture 8">
            <a:extLst>
              <a:ext uri="{FF2B5EF4-FFF2-40B4-BE49-F238E27FC236}">
                <a16:creationId xmlns:a16="http://schemas.microsoft.com/office/drawing/2014/main" id="{8C2DA329-9531-304A-73A4-C371C745402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861" y="3826634"/>
            <a:ext cx="4093280" cy="30313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>
            <a:extLst>
              <a:ext uri="{FF2B5EF4-FFF2-40B4-BE49-F238E27FC236}">
                <a16:creationId xmlns:a16="http://schemas.microsoft.com/office/drawing/2014/main" id="{93B586B0-F100-5955-0754-187B7657B5B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63444" y="3347615"/>
            <a:ext cx="2686733" cy="34938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>
            <a:extLst>
              <a:ext uri="{FF2B5EF4-FFF2-40B4-BE49-F238E27FC236}">
                <a16:creationId xmlns:a16="http://schemas.microsoft.com/office/drawing/2014/main" id="{BB22C9DA-3034-B42F-6D3A-5195E2F6DDC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77061" y="0"/>
            <a:ext cx="1645336" cy="38483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La Violoniste (Kees Van Dongen, 1922) | Musee des Beaux-Arts… | Flickr">
            <a:extLst>
              <a:ext uri="{FF2B5EF4-FFF2-40B4-BE49-F238E27FC236}">
                <a16:creationId xmlns:a16="http://schemas.microsoft.com/office/drawing/2014/main" id="{8312AE28-25AE-4272-B46F-91BF2E1577C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56973" y="3617455"/>
            <a:ext cx="2430409" cy="32405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8" name="Picture 14" descr="Kim Kardashian bodysuit shapewear Kim Kardashian controversies">
            <a:extLst>
              <a:ext uri="{FF2B5EF4-FFF2-40B4-BE49-F238E27FC236}">
                <a16:creationId xmlns:a16="http://schemas.microsoft.com/office/drawing/2014/main" id="{ABB2BA4F-4DCF-7FEE-B373-E8CAB55AD0B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4090" y="3364115"/>
            <a:ext cx="2329256" cy="34938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4319435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>
            <a:extLst>
              <a:ext uri="{FF2B5EF4-FFF2-40B4-BE49-F238E27FC236}">
                <a16:creationId xmlns:a16="http://schemas.microsoft.com/office/drawing/2014/main" id="{FCF5E981-F4E1-D2B0-B124-CD0EC1479261}"/>
              </a:ext>
            </a:extLst>
          </p:cNvPr>
          <p:cNvSpPr txBox="1"/>
          <p:nvPr/>
        </p:nvSpPr>
        <p:spPr>
          <a:xfrm>
            <a:off x="2625012" y="2721114"/>
            <a:ext cx="694197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b="1" i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Et aujourd’hui… ?</a:t>
            </a:r>
          </a:p>
        </p:txBody>
      </p:sp>
    </p:spTree>
    <p:extLst>
      <p:ext uri="{BB962C8B-B14F-4D97-AF65-F5344CB8AC3E}">
        <p14:creationId xmlns:p14="http://schemas.microsoft.com/office/powerpoint/2010/main" val="246889951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Fichier:The Ara Pacis Augustae or Altar of the Augustan Peace, built to  celebrate the return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5824" y="0"/>
            <a:ext cx="1035423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5107371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>
            <a:extLst>
              <a:ext uri="{FF2B5EF4-FFF2-40B4-BE49-F238E27FC236}">
                <a16:creationId xmlns:a16="http://schemas.microsoft.com/office/drawing/2014/main" id="{6AC0D281-3E5A-0917-779B-2DDD09A43C7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4794" y="1930400"/>
            <a:ext cx="5706298" cy="3860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A4B383B1-07BE-5671-9197-9DBD99FFB74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90909" y="1930400"/>
            <a:ext cx="6001091" cy="3860800"/>
          </a:xfrm>
          <a:prstGeom prst="rect">
            <a:avLst/>
          </a:prstGeom>
        </p:spPr>
      </p:pic>
      <p:sp>
        <p:nvSpPr>
          <p:cNvPr id="4" name="ZoneTexte 3">
            <a:extLst>
              <a:ext uri="{FF2B5EF4-FFF2-40B4-BE49-F238E27FC236}">
                <a16:creationId xmlns:a16="http://schemas.microsoft.com/office/drawing/2014/main" id="{2873E3CA-9FC3-4510-BD73-69F1E2FBD049}"/>
              </a:ext>
            </a:extLst>
          </p:cNvPr>
          <p:cNvSpPr txBox="1"/>
          <p:nvPr/>
        </p:nvSpPr>
        <p:spPr>
          <a:xfrm>
            <a:off x="4770120" y="399554"/>
            <a:ext cx="26517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PARFUM</a:t>
            </a:r>
          </a:p>
        </p:txBody>
      </p:sp>
    </p:spTree>
    <p:extLst>
      <p:ext uri="{BB962C8B-B14F-4D97-AF65-F5344CB8AC3E}">
        <p14:creationId xmlns:p14="http://schemas.microsoft.com/office/powerpoint/2010/main" val="94405295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>
            <a:extLst>
              <a:ext uri="{FF2B5EF4-FFF2-40B4-BE49-F238E27FC236}">
                <a16:creationId xmlns:a16="http://schemas.microsoft.com/office/drawing/2014/main" id="{167E66A8-A3D7-FA03-0B45-A533E074DC5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910" y="985520"/>
            <a:ext cx="4159250" cy="57314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6" name="Picture 4">
            <a:extLst>
              <a:ext uri="{FF2B5EF4-FFF2-40B4-BE49-F238E27FC236}">
                <a16:creationId xmlns:a16="http://schemas.microsoft.com/office/drawing/2014/main" id="{8717DE30-D876-F11F-96D1-8CFBE950779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4550" y="985520"/>
            <a:ext cx="7368540" cy="55264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0134059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TPE Thème national : La consommation Sujet: Les - TPE , Les normes de  beauté et la mode dans le monde chez les femmes à partir des années 1970  jusqu'au XIXème siècle">
            <a:extLst>
              <a:ext uri="{FF2B5EF4-FFF2-40B4-BE49-F238E27FC236}">
                <a16:creationId xmlns:a16="http://schemas.microsoft.com/office/drawing/2014/main" id="{7FD68F00-C9FA-BA3E-7079-8ABE55D2B19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0517" y="0"/>
            <a:ext cx="6110967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9376281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>
            <a:extLst>
              <a:ext uri="{FF2B5EF4-FFF2-40B4-BE49-F238E27FC236}">
                <a16:creationId xmlns:a16="http://schemas.microsoft.com/office/drawing/2014/main" id="{2A4F47CD-2EB1-25BF-C127-4764E7F2623D}"/>
              </a:ext>
            </a:extLst>
          </p:cNvPr>
          <p:cNvSpPr txBox="1"/>
          <p:nvPr/>
        </p:nvSpPr>
        <p:spPr>
          <a:xfrm>
            <a:off x="2722880" y="2505670"/>
            <a:ext cx="674624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5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 règle et la mesure</a:t>
            </a:r>
          </a:p>
        </p:txBody>
      </p:sp>
    </p:spTree>
    <p:extLst>
      <p:ext uri="{BB962C8B-B14F-4D97-AF65-F5344CB8AC3E}">
        <p14:creationId xmlns:p14="http://schemas.microsoft.com/office/powerpoint/2010/main" val="289463998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oneTexte 2">
            <a:extLst>
              <a:ext uri="{FF2B5EF4-FFF2-40B4-BE49-F238E27FC236}">
                <a16:creationId xmlns:a16="http://schemas.microsoft.com/office/drawing/2014/main" id="{484C3F82-490F-BAE0-2B74-2C1067472081}"/>
              </a:ext>
            </a:extLst>
          </p:cNvPr>
          <p:cNvSpPr txBox="1"/>
          <p:nvPr/>
        </p:nvSpPr>
        <p:spPr>
          <a:xfrm>
            <a:off x="578499" y="251926"/>
            <a:ext cx="2459341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sz="5400" dirty="0">
                <a:latin typeface="Arial" panose="020B0604020202020204" pitchFamily="34" charset="0"/>
                <a:cs typeface="Arial" panose="020B0604020202020204" pitchFamily="34" charset="0"/>
              </a:rPr>
              <a:t>Κανών</a:t>
            </a:r>
            <a:endParaRPr lang="fr-FR" sz="5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fr-FR" sz="2000" dirty="0">
                <a:latin typeface="Arial" panose="020B0604020202020204" pitchFamily="34" charset="0"/>
                <a:cs typeface="Arial" panose="020B0604020202020204" pitchFamily="34" charset="0"/>
              </a:rPr>
              <a:t>       = canne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0D5ED60C-1A8E-84AF-4F26-BE05DBD32C04}"/>
              </a:ext>
            </a:extLst>
          </p:cNvPr>
          <p:cNvSpPr txBox="1"/>
          <p:nvPr/>
        </p:nvSpPr>
        <p:spPr>
          <a:xfrm>
            <a:off x="7813661" y="1483032"/>
            <a:ext cx="2743200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sz="5400" dirty="0">
                <a:latin typeface="Arial" panose="020B0604020202020204" pitchFamily="34" charset="0"/>
                <a:cs typeface="Arial" panose="020B0604020202020204" pitchFamily="34" charset="0"/>
              </a:rPr>
              <a:t>Κάννα</a:t>
            </a:r>
            <a:endParaRPr lang="fr-FR" sz="5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fr-FR" sz="2000" dirty="0">
                <a:latin typeface="Arial" panose="020B0604020202020204" pitchFamily="34" charset="0"/>
                <a:cs typeface="Arial" panose="020B0604020202020204" pitchFamily="34" charset="0"/>
              </a:rPr>
              <a:t>       = roseau</a:t>
            </a:r>
          </a:p>
        </p:txBody>
      </p:sp>
      <p:pic>
        <p:nvPicPr>
          <p:cNvPr id="1026" name="Picture 2" descr="Canne de marche naturelle en rotin">
            <a:extLst>
              <a:ext uri="{FF2B5EF4-FFF2-40B4-BE49-F238E27FC236}">
                <a16:creationId xmlns:a16="http://schemas.microsoft.com/office/drawing/2014/main" id="{59605F12-5555-85BE-161D-154808158DC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584689">
            <a:off x="823541" y="1344449"/>
            <a:ext cx="3949065" cy="41691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Massette (Typha), ou roseau des étangs">
            <a:extLst>
              <a:ext uri="{FF2B5EF4-FFF2-40B4-BE49-F238E27FC236}">
                <a16:creationId xmlns:a16="http://schemas.microsoft.com/office/drawing/2014/main" id="{E8F76E9F-B424-E688-E3AE-BBD7FB138F3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68720" y="2905284"/>
            <a:ext cx="5305318" cy="35259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2927561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undefined">
            <a:extLst>
              <a:ext uri="{FF2B5EF4-FFF2-40B4-BE49-F238E27FC236}">
                <a16:creationId xmlns:a16="http://schemas.microsoft.com/office/drawing/2014/main" id="{3416FA56-D93E-892F-27D1-2A75C01DECB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3453" y="1310640"/>
            <a:ext cx="6085093" cy="37955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ZoneTexte 1">
            <a:extLst>
              <a:ext uri="{FF2B5EF4-FFF2-40B4-BE49-F238E27FC236}">
                <a16:creationId xmlns:a16="http://schemas.microsoft.com/office/drawing/2014/main" id="{6225BF23-65C4-4C0B-BFCD-79E751684557}"/>
              </a:ext>
            </a:extLst>
          </p:cNvPr>
          <p:cNvSpPr txBox="1"/>
          <p:nvPr/>
        </p:nvSpPr>
        <p:spPr>
          <a:xfrm>
            <a:off x="2885934" y="5229024"/>
            <a:ext cx="642013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Ceci n’est pas un Colt Singer Action </a:t>
            </a:r>
            <a:r>
              <a:rPr lang="fr-FR" sz="28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Army</a:t>
            </a:r>
            <a:endParaRPr lang="fr-FR" sz="28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6197852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anne de maître d'oeuvre">
            <a:extLst>
              <a:ext uri="{FF2B5EF4-FFF2-40B4-BE49-F238E27FC236}">
                <a16:creationId xmlns:a16="http://schemas.microsoft.com/office/drawing/2014/main" id="{BF41F3DA-E1D2-2B67-628F-A666615DA28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9281" y="0"/>
            <a:ext cx="509778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La canne des bâtisseurs">
            <a:extLst>
              <a:ext uri="{FF2B5EF4-FFF2-40B4-BE49-F238E27FC236}">
                <a16:creationId xmlns:a16="http://schemas.microsoft.com/office/drawing/2014/main" id="{D3BC530D-89B1-3393-72F0-C44833BE14D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223179">
            <a:off x="5800527" y="2562065"/>
            <a:ext cx="7193631" cy="16530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ZoneTexte 1">
            <a:extLst>
              <a:ext uri="{FF2B5EF4-FFF2-40B4-BE49-F238E27FC236}">
                <a16:creationId xmlns:a16="http://schemas.microsoft.com/office/drawing/2014/main" id="{771886E4-7BC1-DE32-DC74-A8E556A44A53}"/>
              </a:ext>
            </a:extLst>
          </p:cNvPr>
          <p:cNvSpPr txBox="1"/>
          <p:nvPr/>
        </p:nvSpPr>
        <p:spPr>
          <a:xfrm>
            <a:off x="5848306" y="5415280"/>
            <a:ext cx="452505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Canne de l’architecte ou quine</a:t>
            </a:r>
          </a:p>
        </p:txBody>
      </p:sp>
    </p:spTree>
    <p:extLst>
      <p:ext uri="{BB962C8B-B14F-4D97-AF65-F5344CB8AC3E}">
        <p14:creationId xmlns:p14="http://schemas.microsoft.com/office/powerpoint/2010/main" val="84511487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anne de marche naturelle en rotin">
            <a:extLst>
              <a:ext uri="{FF2B5EF4-FFF2-40B4-BE49-F238E27FC236}">
                <a16:creationId xmlns:a16="http://schemas.microsoft.com/office/drawing/2014/main" id="{658CC050-5ACD-4EA0-E268-72B607AAE55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584689">
            <a:off x="116502" y="387675"/>
            <a:ext cx="4816515" cy="54730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>
            <a:extLst>
              <a:ext uri="{FF2B5EF4-FFF2-40B4-BE49-F238E27FC236}">
                <a16:creationId xmlns:a16="http://schemas.microsoft.com/office/drawing/2014/main" id="{43C9D577-523B-063C-225B-92AEA526B9D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440835">
            <a:off x="6668592" y="673100"/>
            <a:ext cx="5511800" cy="5511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Flèche : droite 2">
            <a:extLst>
              <a:ext uri="{FF2B5EF4-FFF2-40B4-BE49-F238E27FC236}">
                <a16:creationId xmlns:a16="http://schemas.microsoft.com/office/drawing/2014/main" id="{FF56E7DB-FD4F-96B4-A784-8CCE38082A6B}"/>
              </a:ext>
            </a:extLst>
          </p:cNvPr>
          <p:cNvSpPr/>
          <p:nvPr/>
        </p:nvSpPr>
        <p:spPr>
          <a:xfrm>
            <a:off x="4736094" y="2812916"/>
            <a:ext cx="3300465" cy="1117600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842A20FC-98C4-FF1A-82AE-188E8C8A67D7}"/>
              </a:ext>
            </a:extLst>
          </p:cNvPr>
          <p:cNvSpPr txBox="1"/>
          <p:nvPr/>
        </p:nvSpPr>
        <p:spPr>
          <a:xfrm>
            <a:off x="375920" y="380712"/>
            <a:ext cx="45516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Instrument de mesure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3B093ED5-FA0B-E784-CEDA-5D8185FD561B}"/>
              </a:ext>
            </a:extLst>
          </p:cNvPr>
          <p:cNvSpPr txBox="1"/>
          <p:nvPr/>
        </p:nvSpPr>
        <p:spPr>
          <a:xfrm rot="1462371">
            <a:off x="9549356" y="2248357"/>
            <a:ext cx="2001520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>
                <a:latin typeface="Arial" panose="020B0604020202020204" pitchFamily="34" charset="0"/>
                <a:cs typeface="Arial" panose="020B0604020202020204" pitchFamily="34" charset="0"/>
              </a:rPr>
              <a:t>La règle</a:t>
            </a:r>
          </a:p>
          <a:p>
            <a:endParaRPr lang="fr-FR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fr-FR" sz="2800" dirty="0">
                <a:latin typeface="Arial" panose="020B0604020202020204" pitchFamily="34" charset="0"/>
                <a:cs typeface="Arial" panose="020B0604020202020204" pitchFamily="34" charset="0"/>
              </a:rPr>
              <a:t>La norme</a:t>
            </a:r>
          </a:p>
          <a:p>
            <a:endParaRPr lang="fr-FR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fr-FR" sz="2800" dirty="0">
                <a:latin typeface="Arial" panose="020B0604020202020204" pitchFamily="34" charset="0"/>
                <a:cs typeface="Arial" panose="020B0604020202020204" pitchFamily="34" charset="0"/>
              </a:rPr>
              <a:t>La référence fixe</a:t>
            </a:r>
          </a:p>
          <a:p>
            <a:endParaRPr lang="fr-FR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fr-FR" sz="2800" dirty="0">
                <a:latin typeface="Arial" panose="020B0604020202020204" pitchFamily="34" charset="0"/>
                <a:cs typeface="Arial" panose="020B0604020202020204" pitchFamily="34" charset="0"/>
              </a:rPr>
              <a:t>Le modèle</a:t>
            </a:r>
          </a:p>
        </p:txBody>
      </p:sp>
    </p:spTree>
    <p:extLst>
      <p:ext uri="{BB962C8B-B14F-4D97-AF65-F5344CB8AC3E}">
        <p14:creationId xmlns:p14="http://schemas.microsoft.com/office/powerpoint/2010/main" val="94853686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TETRAMORPHE">
            <a:extLst>
              <a:ext uri="{FF2B5EF4-FFF2-40B4-BE49-F238E27FC236}">
                <a16:creationId xmlns:a16="http://schemas.microsoft.com/office/drawing/2014/main" id="{6BBE4791-8D3A-ADE9-6C42-774A6ADEA32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1076529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67075F8-27AA-CBAE-2F1D-80A7A114E20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83611" y="-31293"/>
            <a:ext cx="3677920" cy="49038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6">
            <a:extLst>
              <a:ext uri="{FF2B5EF4-FFF2-40B4-BE49-F238E27FC236}">
                <a16:creationId xmlns:a16="http://schemas.microsoft.com/office/drawing/2014/main" id="{C67B662B-8AFA-28CF-FB3C-193D886871B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85289" y="-1"/>
            <a:ext cx="3429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8" descr="undefined">
            <a:extLst>
              <a:ext uri="{FF2B5EF4-FFF2-40B4-BE49-F238E27FC236}">
                <a16:creationId xmlns:a16="http://schemas.microsoft.com/office/drawing/2014/main" id="{F0DB5A60-6943-BA20-68DE-B13F68291CD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1424" y="2253630"/>
            <a:ext cx="2905443" cy="46043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Image illustrative de l’article Hubert de Liège">
            <a:extLst>
              <a:ext uri="{FF2B5EF4-FFF2-40B4-BE49-F238E27FC236}">
                <a16:creationId xmlns:a16="http://schemas.microsoft.com/office/drawing/2014/main" id="{164A1FA4-6F6F-9E8F-094B-1E685845422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96309" y="-152996"/>
            <a:ext cx="3220720" cy="47086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6D4588F3-33F3-1FE5-B9BF-5FFC2D80B3C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861422" y="2010867"/>
            <a:ext cx="3057422" cy="48471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5927920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301</TotalTime>
  <Words>114</Words>
  <Application>Microsoft Office PowerPoint</Application>
  <PresentationFormat>Grand écran</PresentationFormat>
  <Paragraphs>31</Paragraphs>
  <Slides>22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22</vt:i4>
      </vt:variant>
    </vt:vector>
  </HeadingPairs>
  <TitlesOfParts>
    <vt:vector size="26" baseType="lpstr">
      <vt:lpstr>Arial</vt:lpstr>
      <vt:lpstr>Calibri</vt:lpstr>
      <vt:lpstr>Calibri Light</vt:lpstr>
      <vt:lpstr>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Christian Wéry</dc:creator>
  <cp:lastModifiedBy>Jérémie Ménard</cp:lastModifiedBy>
  <cp:revision>19</cp:revision>
  <dcterms:created xsi:type="dcterms:W3CDTF">2023-11-28T10:29:10Z</dcterms:created>
  <dcterms:modified xsi:type="dcterms:W3CDTF">2024-01-28T16:36:21Z</dcterms:modified>
</cp:coreProperties>
</file>